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256" r:id="rId2"/>
    <p:sldId id="542" r:id="rId3"/>
    <p:sldId id="541" r:id="rId4"/>
    <p:sldId id="543" r:id="rId5"/>
    <p:sldId id="544" r:id="rId6"/>
    <p:sldId id="545" r:id="rId7"/>
    <p:sldId id="546" r:id="rId8"/>
    <p:sldId id="552" r:id="rId9"/>
    <p:sldId id="547" r:id="rId10"/>
    <p:sldId id="664" r:id="rId11"/>
    <p:sldId id="665" r:id="rId12"/>
    <p:sldId id="568" r:id="rId13"/>
    <p:sldId id="550" r:id="rId14"/>
    <p:sldId id="666" r:id="rId15"/>
    <p:sldId id="551" r:id="rId16"/>
    <p:sldId id="667" r:id="rId17"/>
    <p:sldId id="578" r:id="rId18"/>
    <p:sldId id="663" r:id="rId19"/>
    <p:sldId id="579" r:id="rId20"/>
    <p:sldId id="602" r:id="rId21"/>
    <p:sldId id="603" r:id="rId22"/>
    <p:sldId id="604" r:id="rId23"/>
    <p:sldId id="607" r:id="rId24"/>
    <p:sldId id="605" r:id="rId25"/>
    <p:sldId id="608" r:id="rId26"/>
    <p:sldId id="609" r:id="rId27"/>
    <p:sldId id="606" r:id="rId28"/>
    <p:sldId id="610" r:id="rId29"/>
    <p:sldId id="611" r:id="rId30"/>
    <p:sldId id="636" r:id="rId31"/>
    <p:sldId id="576" r:id="rId32"/>
    <p:sldId id="577" r:id="rId33"/>
    <p:sldId id="669" r:id="rId34"/>
    <p:sldId id="670" r:id="rId35"/>
    <p:sldId id="671" r:id="rId36"/>
    <p:sldId id="672" r:id="rId37"/>
    <p:sldId id="673" r:id="rId38"/>
  </p:sldIdLst>
  <p:sldSz cx="9144000" cy="5715000" type="screen16x10"/>
  <p:notesSz cx="6858000" cy="9199563"/>
  <p:defaultTextStyle>
    <a:defPPr>
      <a:defRPr lang="fr-FR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4A97FC-DCD3-F741-80DC-2051B3137066}">
          <p14:sldIdLst>
            <p14:sldId id="256"/>
            <p14:sldId id="542"/>
            <p14:sldId id="541"/>
            <p14:sldId id="543"/>
            <p14:sldId id="544"/>
            <p14:sldId id="545"/>
            <p14:sldId id="546"/>
            <p14:sldId id="552"/>
            <p14:sldId id="547"/>
            <p14:sldId id="664"/>
            <p14:sldId id="665"/>
            <p14:sldId id="568"/>
            <p14:sldId id="550"/>
            <p14:sldId id="666"/>
            <p14:sldId id="551"/>
            <p14:sldId id="667"/>
            <p14:sldId id="578"/>
            <p14:sldId id="663"/>
            <p14:sldId id="579"/>
            <p14:sldId id="602"/>
            <p14:sldId id="603"/>
            <p14:sldId id="604"/>
            <p14:sldId id="607"/>
            <p14:sldId id="605"/>
            <p14:sldId id="608"/>
            <p14:sldId id="609"/>
            <p14:sldId id="606"/>
            <p14:sldId id="610"/>
            <p14:sldId id="611"/>
            <p14:sldId id="636"/>
            <p14:sldId id="576"/>
            <p14:sldId id="577"/>
            <p14:sldId id="669"/>
            <p14:sldId id="670"/>
            <p14:sldId id="671"/>
            <p14:sldId id="672"/>
            <p14:sldId id="673"/>
          </p14:sldIdLst>
        </p14:section>
        <p14:section name="Histoire et Formalisation de la Notion d'Algorithme" id="{AEA48B5B-3309-0640-8FD5-6459D751EB5D}">
          <p14:sldIdLst/>
        </p14:section>
        <p14:section name="Langages de haut niveau" id="{7AD63849-AAA7-7445-B111-3C3F99FD6A9F}">
          <p14:sldIdLst/>
        </p14:section>
        <p14:section name="Algorithmique" id="{D911F26F-0E9D-0F4F-B7D0-059622E1487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FEEC8B"/>
    <a:srgbClr val="A1F73D"/>
    <a:srgbClr val="3CDEF2"/>
    <a:srgbClr val="74F775"/>
    <a:srgbClr val="C3FFC7"/>
    <a:srgbClr val="C6F7ED"/>
    <a:srgbClr val="C32630"/>
    <a:srgbClr val="A12029"/>
    <a:srgbClr val="B0D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2" autoAdjust="0"/>
    <p:restoredTop sz="96785" autoAdjust="0"/>
  </p:normalViewPr>
  <p:slideViewPr>
    <p:cSldViewPr snapToGrid="0" snapToObjects="1">
      <p:cViewPr varScale="1">
        <p:scale>
          <a:sx n="149" d="100"/>
          <a:sy n="149" d="100"/>
        </p:scale>
        <p:origin x="1200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6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0"/>
    </p:cViewPr>
  </p:sorterViewPr>
  <p:notesViewPr>
    <p:cSldViewPr snapToGrid="0" snapToObjects="1">
      <p:cViewPr varScale="1">
        <p:scale>
          <a:sx n="55" d="100"/>
          <a:sy n="55" d="100"/>
        </p:scale>
        <p:origin x="-1734" y="-72"/>
      </p:cViewPr>
      <p:guideLst>
        <p:guide orient="horz" pos="28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E942C9DB-F69D-4445-8184-689C3AF6DB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20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690563"/>
            <a:ext cx="5519737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B978A324-D87C-AD45-9582-E70C82C720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8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996169"/>
            <a:ext cx="7772400" cy="1048053"/>
          </a:xfrm>
        </p:spPr>
        <p:txBody>
          <a:bodyPr/>
          <a:lstStyle>
            <a:lvl1pPr>
              <a:defRPr sz="44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741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758283"/>
            <a:ext cx="6400800" cy="1460500"/>
          </a:xfrm>
        </p:spPr>
        <p:txBody>
          <a:bodyPr/>
          <a:lstStyle>
            <a:lvl1pPr marL="0" indent="0">
              <a:defRPr sz="27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</a:lstStyle>
          <a:p>
            <a:fld id="{F79DC556-E922-2F4D-B5A5-2F71A369DC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F87A-54FD-D244-9367-BD6B3C0301DC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1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30913" y="42333"/>
            <a:ext cx="1928812" cy="495300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13" y="42333"/>
            <a:ext cx="5638800" cy="495300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5022-EC8D-DD44-8254-96B461DA246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8" y="523039"/>
            <a:ext cx="7488237" cy="508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446028"/>
            <a:ext cx="7315200" cy="3549307"/>
          </a:xfrm>
        </p:spPr>
        <p:txBody>
          <a:bodyPr/>
          <a:lstStyle>
            <a:lvl1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CH"/>
              <a:t>© UNIGE - G. Falquet</a:t>
            </a:r>
            <a:endParaRPr lang="fr-FR" sz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9C0365CE-E03E-D242-B5F2-831295D49D98}" type="slidenum">
              <a:rPr lang="fr-FR" smtClean="0"/>
              <a:pPr/>
              <a:t>‹#›</a:t>
            </a:fld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4661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H" dirty="0"/>
              <a:t>Click to edit Master title style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B373A-7DB5-2240-A9EC-3CE30F91264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053042"/>
            <a:ext cx="3581400" cy="3942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8325" y="1053042"/>
            <a:ext cx="3581400" cy="3942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D970-6787-7348-9D88-6DB0E6976FE2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6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6A07-06D0-7141-B4E7-796088A3E3A8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BBAC-81C0-5F40-BCDA-1F4EA758B5F9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68B-E061-B84E-8153-0965F95A7594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6740-BCBA-AB46-87C1-0370E0890DFD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BF62-01A3-AB4E-94CC-317A55B77411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004836"/>
            <a:ext cx="7315200" cy="399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2600" y="5397181"/>
            <a:ext cx="3149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0090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Graphs</a:t>
            </a: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44528" y="182797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et modifiez le titre</a:t>
            </a:r>
          </a:p>
        </p:txBody>
      </p:sp>
      <p:sp>
        <p:nvSpPr>
          <p:cNvPr id="473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439514"/>
            <a:ext cx="2971800" cy="2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rgbClr val="000090"/>
                </a:solidFill>
                <a:latin typeface="Tahoma" charset="0"/>
              </a:defRPr>
            </a:lvl1pPr>
          </a:lstStyle>
          <a:p>
            <a:r>
              <a:rPr lang="de-CH"/>
              <a:t>© UNIGE - G. Falquet</a:t>
            </a:r>
            <a:endParaRPr lang="fr-FR" sz="1400" dirty="0"/>
          </a:p>
        </p:txBody>
      </p:sp>
      <p:sp>
        <p:nvSpPr>
          <p:cNvPr id="4730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100" y="5291421"/>
            <a:ext cx="2051400" cy="42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2000">
                <a:solidFill>
                  <a:srgbClr val="0000FF"/>
                </a:solidFill>
              </a:defRPr>
            </a:lvl1pPr>
          </a:lstStyle>
          <a:p>
            <a:fld id="{5178A1D9-FE01-9845-AD20-835F6F8A7B7B}" type="slidenum">
              <a:rPr lang="fr-FR" smtClean="0"/>
              <a:pPr/>
              <a:t>‹#›</a:t>
            </a:fld>
            <a:endParaRPr lang="fr-FR" sz="2800" dirty="0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5153025" y="214314"/>
            <a:ext cx="3036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fr-CA" sz="2800" b="1">
              <a:solidFill>
                <a:schemeClr val="bg1"/>
              </a:solidFill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7008813" y="19828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1" name="Text Box 13"/>
          <p:cNvSpPr txBox="1">
            <a:spLocks noChangeArrowheads="1"/>
          </p:cNvSpPr>
          <p:nvPr userDrawn="1"/>
        </p:nvSpPr>
        <p:spPr bwMode="auto">
          <a:xfrm>
            <a:off x="7048500" y="14258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4" name="Line 16"/>
          <p:cNvSpPr>
            <a:spLocks noChangeShapeType="1"/>
          </p:cNvSpPr>
          <p:nvPr userDrawn="1"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rgbClr val="0070C0"/>
          </a:solidFill>
          <a:latin typeface="Helvetica"/>
          <a:ea typeface="ＭＳ Ｐゴシック" pitchFamily="-111" charset="-128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1pPr>
      <a:lvl2pPr marL="622300" indent="-2635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4000"/>
        <a:buFont typeface="Wingdings" charset="2"/>
        <a:buChar char="§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2pPr>
      <a:lvl3pPr marL="895350" indent="-228600" algn="l" rtl="0" eaLnBrk="0" fontAlgn="base" hangingPunct="0">
        <a:spcBef>
          <a:spcPct val="20000"/>
        </a:spcBef>
        <a:spcAft>
          <a:spcPct val="0"/>
        </a:spcAft>
        <a:buClr>
          <a:srgbClr val="74F775"/>
        </a:buClr>
        <a:buFont typeface="Times" charset="0"/>
        <a:buChar char="•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3pPr>
      <a:lvl4pPr marL="1314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4pPr>
      <a:lvl5pPr marL="17335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charset="0"/>
        <a:buChar char="•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5pPr>
      <a:lvl6pPr marL="21907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6pPr>
      <a:lvl7pPr marL="26479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7pPr>
      <a:lvl8pPr marL="31051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8pPr>
      <a:lvl9pPr marL="35623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b="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Algorithms</a:t>
            </a:r>
            <a:r>
              <a:rPr lang="fr-CA" b="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 on Graphs</a:t>
            </a:r>
            <a:endParaRPr lang="fr-CA" sz="3600" b="0" noProof="0" dirty="0">
              <a:solidFill>
                <a:srgbClr val="0070C0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chemeClr val="accent6">
                    <a:lumMod val="7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Gilles Falquet</a:t>
            </a:r>
          </a:p>
          <a:p>
            <a:pPr marL="0" indent="0" eaLnBrk="1" hangingPunct="1">
              <a:buNone/>
            </a:pPr>
            <a:endParaRPr lang="fr-CA" sz="1700" noProof="0" dirty="0">
              <a:solidFill>
                <a:schemeClr val="accent6">
                  <a:lumMod val="7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solidFill>
                <a:schemeClr val="accent6">
                  <a:lumMod val="7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chemeClr val="accent6">
                    <a:lumMod val="7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Université de Genève/GSEM </a:t>
            </a:r>
            <a:r>
              <a:rPr lang="fr-CA" sz="1700" noProof="0" dirty="0" err="1">
                <a:solidFill>
                  <a:schemeClr val="accent6">
                    <a:lumMod val="7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MSc</a:t>
            </a:r>
            <a:r>
              <a:rPr lang="fr-CA" sz="1700" noProof="0" dirty="0">
                <a:solidFill>
                  <a:schemeClr val="accent6">
                    <a:lumMod val="7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. Business </a:t>
            </a:r>
            <a:r>
              <a:rPr lang="fr-CA" sz="1700" noProof="0" dirty="0" err="1">
                <a:solidFill>
                  <a:schemeClr val="accent6">
                    <a:lumMod val="7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Analytics</a:t>
            </a:r>
            <a:endParaRPr lang="fr-CA" sz="1700" noProof="0" dirty="0">
              <a:solidFill>
                <a:schemeClr val="accent6">
                  <a:lumMod val="7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solidFill>
                <a:schemeClr val="accent6">
                  <a:lumMod val="7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/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41010-4FC3-C64E-9E65-8474F07E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graphs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719F8-710A-1741-933C-879F6D644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sufficient to represent the nodes and edges</a:t>
            </a:r>
          </a:p>
          <a:p>
            <a:endParaRPr lang="en-US" dirty="0"/>
          </a:p>
          <a:p>
            <a:r>
              <a:rPr lang="en-US" dirty="0"/>
              <a:t>Must be support an efficient implementation of the adjacency operation</a:t>
            </a:r>
          </a:p>
          <a:p>
            <a:pPr lvl="1"/>
            <a:r>
              <a:rPr lang="en-US" dirty="0"/>
              <a:t>get the nodes that are adjacent to x</a:t>
            </a:r>
          </a:p>
          <a:p>
            <a:pPr lvl="1"/>
            <a:r>
              <a:rPr lang="en-US" dirty="0"/>
              <a:t>test if x is adjacent to y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E23A2-51D2-6549-89DE-F93469BB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10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C5A2B-08E7-0CA1-B8D2-6A76E3A7A20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8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23CD-B578-434B-B6B3-45A4F71F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Adjacency Set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C6D24-49D4-D240-B143-1BC393E8B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178560"/>
            <a:ext cx="6257575" cy="38167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case class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Node(name: String){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adj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Set[Node]()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// inner field/attribute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Node("a");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Node("b")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Node("c");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Node("d")</a:t>
            </a: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na.adj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nb.adj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nc.adj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nd.adj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g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3DFFA-82C8-1C47-9F9D-76CABAFE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11</a:t>
            </a:fld>
            <a:endParaRPr lang="fr-FR" sz="1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B42D67-925D-EE48-B7D2-01A6727C3048}"/>
              </a:ext>
            </a:extLst>
          </p:cNvPr>
          <p:cNvSpPr/>
          <p:nvPr/>
        </p:nvSpPr>
        <p:spPr bwMode="auto">
          <a:xfrm>
            <a:off x="6902100" y="2411184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B803983-65AF-8845-AB27-4BB579840A13}"/>
              </a:ext>
            </a:extLst>
          </p:cNvPr>
          <p:cNvSpPr/>
          <p:nvPr/>
        </p:nvSpPr>
        <p:spPr bwMode="auto">
          <a:xfrm>
            <a:off x="8099528" y="2411184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F385FF-3B1D-3745-BE3E-1D7E8F8E0A3A}"/>
              </a:ext>
            </a:extLst>
          </p:cNvPr>
          <p:cNvSpPr/>
          <p:nvPr/>
        </p:nvSpPr>
        <p:spPr bwMode="auto">
          <a:xfrm>
            <a:off x="8099528" y="3477984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29A36A-383B-3F4C-AD69-59EF266D580F}"/>
              </a:ext>
            </a:extLst>
          </p:cNvPr>
          <p:cNvSpPr/>
          <p:nvPr/>
        </p:nvSpPr>
        <p:spPr bwMode="auto">
          <a:xfrm>
            <a:off x="6902099" y="3486732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6F81F7-63D8-8C41-89FE-A6A4D53CD5E3}"/>
              </a:ext>
            </a:extLst>
          </p:cNvPr>
          <p:cNvCxnSpPr>
            <a:stCxn id="5" idx="6"/>
            <a:endCxn id="6" idx="2"/>
          </p:cNvCxnSpPr>
          <p:nvPr/>
        </p:nvCxnSpPr>
        <p:spPr bwMode="auto">
          <a:xfrm>
            <a:off x="7326643" y="2623456"/>
            <a:ext cx="77288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4BFF07-5A50-8246-848E-6EEFEC177B05}"/>
              </a:ext>
            </a:extLst>
          </p:cNvPr>
          <p:cNvCxnSpPr>
            <a:cxnSpLocks/>
            <a:stCxn id="7" idx="0"/>
            <a:endCxn id="6" idx="4"/>
          </p:cNvCxnSpPr>
          <p:nvPr/>
        </p:nvCxnSpPr>
        <p:spPr bwMode="auto">
          <a:xfrm flipV="1">
            <a:off x="8311800" y="2835727"/>
            <a:ext cx="0" cy="6422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619BE8-2F4A-584A-8057-5740B5EC7537}"/>
              </a:ext>
            </a:extLst>
          </p:cNvPr>
          <p:cNvCxnSpPr>
            <a:cxnSpLocks/>
            <a:stCxn id="8" idx="6"/>
            <a:endCxn id="7" idx="2"/>
          </p:cNvCxnSpPr>
          <p:nvPr/>
        </p:nvCxnSpPr>
        <p:spPr bwMode="auto">
          <a:xfrm flipV="1">
            <a:off x="7326642" y="3690256"/>
            <a:ext cx="772886" cy="87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602FD7-2FDB-EC4A-8517-59C48DE35C0A}"/>
              </a:ext>
            </a:extLst>
          </p:cNvPr>
          <p:cNvCxnSpPr>
            <a:cxnSpLocks/>
            <a:stCxn id="8" idx="7"/>
            <a:endCxn id="6" idx="3"/>
          </p:cNvCxnSpPr>
          <p:nvPr/>
        </p:nvCxnSpPr>
        <p:spPr bwMode="auto">
          <a:xfrm flipV="1">
            <a:off x="7264469" y="2773554"/>
            <a:ext cx="897232" cy="7753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63896A6-6A01-DF44-98D4-7DF5D0C71D1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9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directed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4" y="1301675"/>
            <a:ext cx="7788275" cy="369366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case class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Node(name: String){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out = Set[Node]()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in = Set[Node]()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Node("a");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Node("b")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Node("c");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Node("d")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na.out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nb.in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nc.out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nb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);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nc.in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na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nd.out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Set(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12</a:t>
            </a:fld>
            <a:endParaRPr lang="fr-FR" sz="1800">
              <a:solidFill>
                <a:schemeClr val="tx1"/>
              </a:solidFill>
            </a:endParaRPr>
          </a:p>
        </p:txBody>
      </p:sp>
      <p:pic>
        <p:nvPicPr>
          <p:cNvPr id="7" name="Picture 6" descr="g1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1301675"/>
            <a:ext cx="3708400" cy="2032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B6204-EDB9-B8D1-9766-B44BABABC2F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3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>
              <a:ea typeface="MS Gothic" charset="0"/>
            </a:endParaRPr>
          </a:p>
          <a:p>
            <a:pPr marL="0" indent="0">
              <a:buNone/>
            </a:pPr>
            <a:r>
              <a:rPr lang="en-AU" dirty="0">
                <a:ea typeface="MS Gothic" charset="0"/>
              </a:rPr>
              <a:t>A graph is </a:t>
            </a:r>
            <a:r>
              <a:rPr lang="en-AU" dirty="0">
                <a:solidFill>
                  <a:srgbClr val="FF0000"/>
                </a:solidFill>
                <a:ea typeface="MS Gothic" charset="0"/>
              </a:rPr>
              <a:t>connected</a:t>
            </a:r>
            <a:r>
              <a:rPr lang="en-AU" b="1" dirty="0">
                <a:solidFill>
                  <a:srgbClr val="FF0000"/>
                </a:solidFill>
                <a:ea typeface="MS Gothic" charset="0"/>
              </a:rPr>
              <a:t> </a:t>
            </a:r>
            <a:r>
              <a:rPr lang="en-AU" dirty="0">
                <a:ea typeface="MS Gothic" charset="0"/>
              </a:rPr>
              <a:t>if </a:t>
            </a:r>
          </a:p>
          <a:p>
            <a:pPr marL="279400" lvl="1" indent="0">
              <a:buNone/>
            </a:pPr>
            <a:r>
              <a:rPr lang="en-AU" dirty="0">
                <a:ea typeface="MS Gothic" charset="0"/>
              </a:rPr>
              <a:t>for </a:t>
            </a:r>
            <a:r>
              <a:rPr lang="en-AU" dirty="0"/>
              <a:t>each pair </a:t>
            </a:r>
            <a:r>
              <a:rPr lang="en-AU" dirty="0">
                <a:solidFill>
                  <a:srgbClr val="0070C0"/>
                </a:solidFill>
              </a:rPr>
              <a:t>a</a:t>
            </a:r>
            <a:r>
              <a:rPr lang="en-AU" dirty="0"/>
              <a:t>, </a:t>
            </a:r>
            <a:r>
              <a:rPr lang="en-AU" dirty="0">
                <a:solidFill>
                  <a:srgbClr val="0070C0"/>
                </a:solidFill>
              </a:rPr>
              <a:t>b</a:t>
            </a:r>
            <a:r>
              <a:rPr lang="en-AU" dirty="0"/>
              <a:t> of vertices </a:t>
            </a:r>
          </a:p>
          <a:p>
            <a:pPr marL="279400" lvl="1" indent="0">
              <a:buNone/>
            </a:pPr>
            <a:r>
              <a:rPr lang="en-AU" dirty="0">
                <a:ea typeface="MS Gothic" charset="0"/>
              </a:rPr>
              <a:t>there is a </a:t>
            </a:r>
            <a:r>
              <a:rPr lang="en-AU" dirty="0">
                <a:solidFill>
                  <a:srgbClr val="FF0000"/>
                </a:solidFill>
                <a:ea typeface="MS Gothic" charset="0"/>
              </a:rPr>
              <a:t>path </a:t>
            </a:r>
            <a:r>
              <a:rPr lang="en-AU" dirty="0">
                <a:ea typeface="MS Gothic" charset="0"/>
              </a:rPr>
              <a:t>(a sequence of edges) </a:t>
            </a:r>
          </a:p>
          <a:p>
            <a:pPr marL="279400" lvl="1" indent="0" algn="ctr">
              <a:buNone/>
            </a:pPr>
            <a:r>
              <a:rPr lang="en-AU" dirty="0">
                <a:ea typeface="MS Gothic" charset="0"/>
              </a:rPr>
              <a:t>{</a:t>
            </a:r>
            <a:r>
              <a:rPr lang="en-AU" dirty="0">
                <a:solidFill>
                  <a:srgbClr val="0070C0"/>
                </a:solidFill>
                <a:ea typeface="MS Gothic" charset="0"/>
              </a:rPr>
              <a:t>a</a:t>
            </a:r>
            <a:r>
              <a:rPr lang="en-AU" dirty="0">
                <a:ea typeface="MS Gothic" charset="0"/>
              </a:rPr>
              <a:t>, v</a:t>
            </a:r>
            <a:r>
              <a:rPr lang="en-AU" baseline="-25000" dirty="0">
                <a:ea typeface="MS Gothic" charset="0"/>
              </a:rPr>
              <a:t>1</a:t>
            </a:r>
            <a:r>
              <a:rPr lang="en-AU" dirty="0">
                <a:ea typeface="MS Gothic" charset="0"/>
              </a:rPr>
              <a:t>}, {v</a:t>
            </a:r>
            <a:r>
              <a:rPr lang="en-AU" baseline="-25000" dirty="0">
                <a:ea typeface="MS Gothic" charset="0"/>
              </a:rPr>
              <a:t>1</a:t>
            </a:r>
            <a:r>
              <a:rPr lang="en-AU" dirty="0">
                <a:ea typeface="MS Gothic" charset="0"/>
              </a:rPr>
              <a:t>, v</a:t>
            </a:r>
            <a:r>
              <a:rPr lang="en-AU" baseline="-25000" dirty="0">
                <a:ea typeface="MS Gothic" charset="0"/>
              </a:rPr>
              <a:t>2</a:t>
            </a:r>
            <a:r>
              <a:rPr lang="en-AU" dirty="0">
                <a:ea typeface="MS Gothic" charset="0"/>
              </a:rPr>
              <a:t>}, …, {v</a:t>
            </a:r>
            <a:r>
              <a:rPr lang="en-AU" baseline="-25000" dirty="0">
                <a:ea typeface="MS Gothic" charset="0"/>
              </a:rPr>
              <a:t>n-1</a:t>
            </a:r>
            <a:r>
              <a:rPr lang="en-AU" dirty="0">
                <a:ea typeface="MS Gothic" charset="0"/>
              </a:rPr>
              <a:t>, </a:t>
            </a:r>
            <a:r>
              <a:rPr lang="en-AU" dirty="0" err="1">
                <a:ea typeface="MS Gothic" charset="0"/>
              </a:rPr>
              <a:t>v</a:t>
            </a:r>
            <a:r>
              <a:rPr lang="en-AU" baseline="-25000" dirty="0" err="1">
                <a:ea typeface="MS Gothic" charset="0"/>
              </a:rPr>
              <a:t>n</a:t>
            </a:r>
            <a:r>
              <a:rPr lang="en-AU" dirty="0">
                <a:ea typeface="MS Gothic" charset="0"/>
              </a:rPr>
              <a:t>}, {</a:t>
            </a:r>
            <a:r>
              <a:rPr lang="en-AU" dirty="0" err="1">
                <a:ea typeface="MS Gothic" charset="0"/>
              </a:rPr>
              <a:t>v</a:t>
            </a:r>
            <a:r>
              <a:rPr lang="en-AU" baseline="-25000" dirty="0" err="1">
                <a:ea typeface="MS Gothic" charset="0"/>
              </a:rPr>
              <a:t>n</a:t>
            </a:r>
            <a:r>
              <a:rPr lang="en-AU" dirty="0">
                <a:ea typeface="MS Gothic" charset="0"/>
              </a:rPr>
              <a:t>, </a:t>
            </a:r>
            <a:r>
              <a:rPr lang="en-AU" dirty="0">
                <a:solidFill>
                  <a:srgbClr val="0070C0"/>
                </a:solidFill>
                <a:ea typeface="MS Gothic" charset="0"/>
              </a:rPr>
              <a:t>b</a:t>
            </a:r>
            <a:r>
              <a:rPr lang="en-AU" dirty="0">
                <a:ea typeface="MS Gothic" charset="0"/>
              </a:rPr>
              <a:t>} </a:t>
            </a:r>
          </a:p>
          <a:p>
            <a:pPr marL="279400" lvl="1" indent="0">
              <a:buNone/>
            </a:pPr>
            <a:r>
              <a:rPr lang="en-AU" dirty="0">
                <a:ea typeface="MS Gothic" charset="0"/>
              </a:rPr>
              <a:t>that connects </a:t>
            </a:r>
            <a:r>
              <a:rPr lang="en-AU" dirty="0">
                <a:solidFill>
                  <a:srgbClr val="0070C0"/>
                </a:solidFill>
                <a:ea typeface="MS Gothic" charset="0"/>
              </a:rPr>
              <a:t>a</a:t>
            </a:r>
            <a:r>
              <a:rPr lang="en-AU" dirty="0">
                <a:ea typeface="MS Gothic" charset="0"/>
              </a:rPr>
              <a:t> and </a:t>
            </a:r>
            <a:r>
              <a:rPr lang="en-AU" dirty="0">
                <a:solidFill>
                  <a:srgbClr val="0070C0"/>
                </a:solidFill>
                <a:ea typeface="MS Gothic" charset="0"/>
              </a:rPr>
              <a:t>b</a:t>
            </a:r>
          </a:p>
          <a:p>
            <a:pPr marL="0" indent="0">
              <a:buNone/>
            </a:pPr>
            <a:endParaRPr lang="en-AU" dirty="0">
              <a:ea typeface="MS Gothic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13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E3D4BC-CE93-F745-B9C8-BBB8E3E50799}"/>
              </a:ext>
            </a:extLst>
          </p:cNvPr>
          <p:cNvSpPr/>
          <p:nvPr/>
        </p:nvSpPr>
        <p:spPr bwMode="auto">
          <a:xfrm>
            <a:off x="6762297" y="818767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C01925-2FAE-C743-AB68-6B458414ADE8}"/>
              </a:ext>
            </a:extLst>
          </p:cNvPr>
          <p:cNvSpPr/>
          <p:nvPr/>
        </p:nvSpPr>
        <p:spPr bwMode="auto">
          <a:xfrm>
            <a:off x="7959725" y="818767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5CB4EE5-4A07-2B4B-AA83-8902CA99BB4F}"/>
              </a:ext>
            </a:extLst>
          </p:cNvPr>
          <p:cNvSpPr/>
          <p:nvPr/>
        </p:nvSpPr>
        <p:spPr bwMode="auto">
          <a:xfrm>
            <a:off x="7959725" y="1885567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0D99364-362D-3C44-8690-96A3BA49057E}"/>
              </a:ext>
            </a:extLst>
          </p:cNvPr>
          <p:cNvSpPr/>
          <p:nvPr/>
        </p:nvSpPr>
        <p:spPr bwMode="auto">
          <a:xfrm>
            <a:off x="6762296" y="1894315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A9B41D-0D9F-0848-88B5-1DA0BB2C6D6C}"/>
              </a:ext>
            </a:extLst>
          </p:cNvPr>
          <p:cNvCxnSpPr>
            <a:stCxn id="7" idx="6"/>
            <a:endCxn id="8" idx="2"/>
          </p:cNvCxnSpPr>
          <p:nvPr/>
        </p:nvCxnSpPr>
        <p:spPr bwMode="auto">
          <a:xfrm>
            <a:off x="7186840" y="1031039"/>
            <a:ext cx="77288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27E279-BA27-C14B-9FF1-B73BEA54FADE}"/>
              </a:ext>
            </a:extLst>
          </p:cNvPr>
          <p:cNvCxnSpPr>
            <a:cxnSpLocks/>
            <a:stCxn id="9" idx="0"/>
            <a:endCxn id="8" idx="4"/>
          </p:cNvCxnSpPr>
          <p:nvPr/>
        </p:nvCxnSpPr>
        <p:spPr bwMode="auto">
          <a:xfrm flipV="1">
            <a:off x="8171997" y="1243310"/>
            <a:ext cx="0" cy="6422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29E876-08E1-7A46-81A9-993BE64D33C0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 bwMode="auto">
          <a:xfrm flipV="1">
            <a:off x="7186839" y="2097839"/>
            <a:ext cx="772886" cy="87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38F9CF0-996D-C64D-8D22-8ABE3C01FE12}"/>
              </a:ext>
            </a:extLst>
          </p:cNvPr>
          <p:cNvCxnSpPr>
            <a:cxnSpLocks/>
            <a:stCxn id="10" idx="7"/>
            <a:endCxn id="8" idx="3"/>
          </p:cNvCxnSpPr>
          <p:nvPr/>
        </p:nvCxnSpPr>
        <p:spPr bwMode="auto">
          <a:xfrm flipV="1">
            <a:off x="7124666" y="1181137"/>
            <a:ext cx="897232" cy="7753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9068A87-6A39-CB47-8BFC-9FA1639CDA9D}"/>
              </a:ext>
            </a:extLst>
          </p:cNvPr>
          <p:cNvSpPr/>
          <p:nvPr/>
        </p:nvSpPr>
        <p:spPr bwMode="auto">
          <a:xfrm>
            <a:off x="5470525" y="818767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537E00-1CE1-B342-B871-E942DCA8D39D}"/>
              </a:ext>
            </a:extLst>
          </p:cNvPr>
          <p:cNvSpPr/>
          <p:nvPr/>
        </p:nvSpPr>
        <p:spPr bwMode="auto">
          <a:xfrm>
            <a:off x="6706143" y="4121640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8A56C5-F786-FA46-988C-A4F0D7143AD5}"/>
              </a:ext>
            </a:extLst>
          </p:cNvPr>
          <p:cNvSpPr/>
          <p:nvPr/>
        </p:nvSpPr>
        <p:spPr bwMode="auto">
          <a:xfrm>
            <a:off x="7959724" y="4118501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139CE49-B8DF-AD44-8F07-A165141CF9B5}"/>
              </a:ext>
            </a:extLst>
          </p:cNvPr>
          <p:cNvSpPr/>
          <p:nvPr/>
        </p:nvSpPr>
        <p:spPr bwMode="auto">
          <a:xfrm>
            <a:off x="7959725" y="3015908"/>
            <a:ext cx="424543" cy="42454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B508F4-D063-6345-AE51-2D519BD08C56}"/>
              </a:ext>
            </a:extLst>
          </p:cNvPr>
          <p:cNvCxnSpPr>
            <a:cxnSpLocks/>
            <a:stCxn id="15" idx="5"/>
            <a:endCxn id="10" idx="1"/>
          </p:cNvCxnSpPr>
          <p:nvPr/>
        </p:nvCxnSpPr>
        <p:spPr bwMode="auto">
          <a:xfrm>
            <a:off x="5832895" y="1181137"/>
            <a:ext cx="991574" cy="7753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CE9096-7279-C84A-9A91-8869B58E90DB}"/>
              </a:ext>
            </a:extLst>
          </p:cNvPr>
          <p:cNvCxnSpPr>
            <a:cxnSpLocks/>
            <a:stCxn id="17" idx="0"/>
            <a:endCxn id="18" idx="4"/>
          </p:cNvCxnSpPr>
          <p:nvPr/>
        </p:nvCxnSpPr>
        <p:spPr bwMode="auto">
          <a:xfrm flipV="1">
            <a:off x="8171996" y="3440451"/>
            <a:ext cx="1" cy="6780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13E601D-B8F0-D346-8E59-2195C33FC04B}"/>
              </a:ext>
            </a:extLst>
          </p:cNvPr>
          <p:cNvCxnSpPr>
            <a:cxnSpLocks/>
            <a:stCxn id="16" idx="6"/>
            <a:endCxn id="17" idx="2"/>
          </p:cNvCxnSpPr>
          <p:nvPr/>
        </p:nvCxnSpPr>
        <p:spPr bwMode="auto">
          <a:xfrm flipV="1">
            <a:off x="7130686" y="4330773"/>
            <a:ext cx="829038" cy="313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8481FC7-0894-6D42-90AD-18652188F0A2}"/>
              </a:ext>
            </a:extLst>
          </p:cNvPr>
          <p:cNvCxnSpPr>
            <a:cxnSpLocks/>
            <a:stCxn id="16" idx="0"/>
            <a:endCxn id="9" idx="4"/>
          </p:cNvCxnSpPr>
          <p:nvPr/>
        </p:nvCxnSpPr>
        <p:spPr bwMode="auto">
          <a:xfrm flipV="1">
            <a:off x="6918415" y="2310110"/>
            <a:ext cx="1253582" cy="18115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3740B-4DAE-36E9-0514-C4E30C14E23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10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>
              <a:ea typeface="MS Gothic" charset="0"/>
            </a:endParaRPr>
          </a:p>
          <a:p>
            <a:pPr marL="0" indent="0">
              <a:buNone/>
            </a:pPr>
            <a:r>
              <a:rPr lang="en-AU" dirty="0">
                <a:ea typeface="MS Gothic" charset="0"/>
              </a:rPr>
              <a:t>A </a:t>
            </a:r>
            <a:r>
              <a:rPr lang="en-AU" dirty="0">
                <a:solidFill>
                  <a:srgbClr val="FF0000"/>
                </a:solidFill>
                <a:ea typeface="MS Gothic" charset="0"/>
              </a:rPr>
              <a:t>connected component</a:t>
            </a:r>
            <a:r>
              <a:rPr lang="en-AU" dirty="0">
                <a:ea typeface="MS Gothic" charset="0"/>
              </a:rPr>
              <a:t> of a graph G = (V, E) is </a:t>
            </a:r>
          </a:p>
          <a:p>
            <a:pPr marL="0" indent="0">
              <a:buNone/>
            </a:pPr>
            <a:r>
              <a:rPr lang="en-AU" dirty="0">
                <a:ea typeface="MS Gothic" charset="0"/>
              </a:rPr>
              <a:t>a subgraph G' = (V’, E’) of G such that</a:t>
            </a:r>
          </a:p>
          <a:p>
            <a:pPr lvl="1"/>
            <a:r>
              <a:rPr lang="en-AU" dirty="0">
                <a:ea typeface="MS Gothic" charset="0"/>
              </a:rPr>
              <a:t>G' is connected</a:t>
            </a:r>
          </a:p>
          <a:p>
            <a:pPr lvl="1"/>
            <a:r>
              <a:rPr lang="en-AU" dirty="0">
                <a:ea typeface="MS Gothic" charset="0"/>
              </a:rPr>
              <a:t>there is no other connected </a:t>
            </a:r>
            <a:r>
              <a:rPr lang="en-AU" dirty="0" err="1">
                <a:ea typeface="MS Gothic" charset="0"/>
              </a:rPr>
              <a:t>subgraph</a:t>
            </a:r>
            <a:r>
              <a:rPr lang="en-AU" dirty="0">
                <a:ea typeface="MS Gothic" charset="0"/>
              </a:rPr>
              <a:t> G'' of G such that G' is a proper </a:t>
            </a:r>
            <a:r>
              <a:rPr lang="en-AU" dirty="0" err="1">
                <a:ea typeface="MS Gothic" charset="0"/>
              </a:rPr>
              <a:t>subgraph</a:t>
            </a:r>
            <a:r>
              <a:rPr lang="en-AU" dirty="0">
                <a:ea typeface="MS Gothic" charset="0"/>
              </a:rPr>
              <a:t> of G'' (i.e. G' is maximal)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14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580F4-974B-14A8-F706-1293FD5B11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9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00" y="1370267"/>
            <a:ext cx="7315200" cy="730862"/>
          </a:xfrm>
        </p:spPr>
        <p:txBody>
          <a:bodyPr/>
          <a:lstStyle/>
          <a:p>
            <a:r>
              <a:rPr lang="en-US" dirty="0"/>
              <a:t>a graph with 3 connected components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15</a:t>
            </a:fld>
            <a:endParaRPr lang="fr-FR" sz="1800">
              <a:solidFill>
                <a:schemeClr val="tx1"/>
              </a:solidFill>
            </a:endParaRPr>
          </a:p>
        </p:txBody>
      </p:sp>
      <p:pic>
        <p:nvPicPr>
          <p:cNvPr id="7" name="Picture 6" descr="gc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200" y="2101129"/>
            <a:ext cx="4787900" cy="25781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1B07A-9976-2DEE-A0CA-3F7FD1392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66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18AC-C0DA-2C40-8A9F-60665E9B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5EDE-9F6A-F74A-B89B-6FA509981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test if a graph is connected ?</a:t>
            </a:r>
          </a:p>
          <a:p>
            <a:endParaRPr lang="en-US" dirty="0"/>
          </a:p>
          <a:p>
            <a:r>
              <a:rPr lang="en-US" dirty="0"/>
              <a:t>How to find the connected components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C522E-B101-8F43-AFBC-D04494A7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16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BFF93-EAEE-82C9-DD2A-33D8FE92BF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3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7B98E38D-9655-024A-883F-5A8EF076D6B9}"/>
              </a:ext>
            </a:extLst>
          </p:cNvPr>
          <p:cNvSpPr/>
          <p:nvPr/>
        </p:nvSpPr>
        <p:spPr bwMode="auto">
          <a:xfrm>
            <a:off x="5760720" y="3454400"/>
            <a:ext cx="1341120" cy="1493520"/>
          </a:xfrm>
          <a:custGeom>
            <a:avLst/>
            <a:gdLst>
              <a:gd name="connsiteX0" fmla="*/ 1341120 w 1341120"/>
              <a:gd name="connsiteY0" fmla="*/ 518160 h 1493520"/>
              <a:gd name="connsiteX1" fmla="*/ 802640 w 1341120"/>
              <a:gd name="connsiteY1" fmla="*/ 0 h 1493520"/>
              <a:gd name="connsiteX2" fmla="*/ 223520 w 1341120"/>
              <a:gd name="connsiteY2" fmla="*/ 284480 h 1493520"/>
              <a:gd name="connsiteX3" fmla="*/ 0 w 1341120"/>
              <a:gd name="connsiteY3" fmla="*/ 1107440 h 1493520"/>
              <a:gd name="connsiteX4" fmla="*/ 680720 w 1341120"/>
              <a:gd name="connsiteY4" fmla="*/ 1493520 h 1493520"/>
              <a:gd name="connsiteX5" fmla="*/ 1341120 w 1341120"/>
              <a:gd name="connsiteY5" fmla="*/ 518160 h 149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20" h="1493520">
                <a:moveTo>
                  <a:pt x="1341120" y="518160"/>
                </a:moveTo>
                <a:lnTo>
                  <a:pt x="802640" y="0"/>
                </a:lnTo>
                <a:lnTo>
                  <a:pt x="223520" y="284480"/>
                </a:lnTo>
                <a:lnTo>
                  <a:pt x="0" y="1107440"/>
                </a:lnTo>
                <a:lnTo>
                  <a:pt x="680720" y="1493520"/>
                </a:lnTo>
                <a:lnTo>
                  <a:pt x="1341120" y="51816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E2BF28F-A1B2-F545-BF3D-9D2015C2B29A}"/>
              </a:ext>
            </a:extLst>
          </p:cNvPr>
          <p:cNvSpPr/>
          <p:nvPr/>
        </p:nvSpPr>
        <p:spPr bwMode="auto">
          <a:xfrm>
            <a:off x="6929120" y="3505200"/>
            <a:ext cx="1808480" cy="2021840"/>
          </a:xfrm>
          <a:custGeom>
            <a:avLst/>
            <a:gdLst>
              <a:gd name="connsiteX0" fmla="*/ 406400 w 1808480"/>
              <a:gd name="connsiteY0" fmla="*/ 528320 h 2021840"/>
              <a:gd name="connsiteX1" fmla="*/ 1076960 w 1808480"/>
              <a:gd name="connsiteY1" fmla="*/ 304800 h 2021840"/>
              <a:gd name="connsiteX2" fmla="*/ 1188720 w 1808480"/>
              <a:gd name="connsiteY2" fmla="*/ 0 h 2021840"/>
              <a:gd name="connsiteX3" fmla="*/ 1808480 w 1808480"/>
              <a:gd name="connsiteY3" fmla="*/ 203200 h 2021840"/>
              <a:gd name="connsiteX4" fmla="*/ 1737360 w 1808480"/>
              <a:gd name="connsiteY4" fmla="*/ 1249680 h 2021840"/>
              <a:gd name="connsiteX5" fmla="*/ 477520 w 1808480"/>
              <a:gd name="connsiteY5" fmla="*/ 2021840 h 2021840"/>
              <a:gd name="connsiteX6" fmla="*/ 0 w 1808480"/>
              <a:gd name="connsiteY6" fmla="*/ 1351280 h 2021840"/>
              <a:gd name="connsiteX7" fmla="*/ 406400 w 1808480"/>
              <a:gd name="connsiteY7" fmla="*/ 528320 h 202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480" h="2021840">
                <a:moveTo>
                  <a:pt x="406400" y="528320"/>
                </a:moveTo>
                <a:lnTo>
                  <a:pt x="1076960" y="304800"/>
                </a:lnTo>
                <a:lnTo>
                  <a:pt x="1188720" y="0"/>
                </a:lnTo>
                <a:lnTo>
                  <a:pt x="1808480" y="203200"/>
                </a:lnTo>
                <a:lnTo>
                  <a:pt x="1737360" y="1249680"/>
                </a:lnTo>
                <a:lnTo>
                  <a:pt x="477520" y="2021840"/>
                </a:lnTo>
                <a:lnTo>
                  <a:pt x="0" y="1351280"/>
                </a:lnTo>
                <a:lnTo>
                  <a:pt x="406400" y="52832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4815A0A-F152-3F4E-AA9C-7F61E3B558F5}"/>
              </a:ext>
            </a:extLst>
          </p:cNvPr>
          <p:cNvSpPr/>
          <p:nvPr/>
        </p:nvSpPr>
        <p:spPr bwMode="auto">
          <a:xfrm>
            <a:off x="7538405" y="942486"/>
            <a:ext cx="1402080" cy="2590800"/>
          </a:xfrm>
          <a:custGeom>
            <a:avLst/>
            <a:gdLst>
              <a:gd name="connsiteX0" fmla="*/ 619760 w 1188720"/>
              <a:gd name="connsiteY0" fmla="*/ 1473200 h 2590800"/>
              <a:gd name="connsiteX1" fmla="*/ 0 w 1188720"/>
              <a:gd name="connsiteY1" fmla="*/ 1229360 h 2590800"/>
              <a:gd name="connsiteX2" fmla="*/ 0 w 1188720"/>
              <a:gd name="connsiteY2" fmla="*/ 172720 h 2590800"/>
              <a:gd name="connsiteX3" fmla="*/ 995680 w 1188720"/>
              <a:gd name="connsiteY3" fmla="*/ 0 h 2590800"/>
              <a:gd name="connsiteX4" fmla="*/ 1188720 w 1188720"/>
              <a:gd name="connsiteY4" fmla="*/ 741680 h 2590800"/>
              <a:gd name="connsiteX5" fmla="*/ 965200 w 1188720"/>
              <a:gd name="connsiteY5" fmla="*/ 1016000 h 2590800"/>
              <a:gd name="connsiteX6" fmla="*/ 1137920 w 1188720"/>
              <a:gd name="connsiteY6" fmla="*/ 1574800 h 2590800"/>
              <a:gd name="connsiteX7" fmla="*/ 914400 w 1188720"/>
              <a:gd name="connsiteY7" fmla="*/ 2590800 h 2590800"/>
              <a:gd name="connsiteX8" fmla="*/ 213360 w 1188720"/>
              <a:gd name="connsiteY8" fmla="*/ 2296160 h 2590800"/>
              <a:gd name="connsiteX9" fmla="*/ 619760 w 1188720"/>
              <a:gd name="connsiteY9" fmla="*/ 1473200 h 2590800"/>
              <a:gd name="connsiteX0" fmla="*/ 193040 w 1188720"/>
              <a:gd name="connsiteY0" fmla="*/ 1615440 h 2590800"/>
              <a:gd name="connsiteX1" fmla="*/ 0 w 1188720"/>
              <a:gd name="connsiteY1" fmla="*/ 1229360 h 2590800"/>
              <a:gd name="connsiteX2" fmla="*/ 0 w 1188720"/>
              <a:gd name="connsiteY2" fmla="*/ 172720 h 2590800"/>
              <a:gd name="connsiteX3" fmla="*/ 995680 w 1188720"/>
              <a:gd name="connsiteY3" fmla="*/ 0 h 2590800"/>
              <a:gd name="connsiteX4" fmla="*/ 1188720 w 1188720"/>
              <a:gd name="connsiteY4" fmla="*/ 741680 h 2590800"/>
              <a:gd name="connsiteX5" fmla="*/ 965200 w 1188720"/>
              <a:gd name="connsiteY5" fmla="*/ 1016000 h 2590800"/>
              <a:gd name="connsiteX6" fmla="*/ 1137920 w 1188720"/>
              <a:gd name="connsiteY6" fmla="*/ 1574800 h 2590800"/>
              <a:gd name="connsiteX7" fmla="*/ 914400 w 1188720"/>
              <a:gd name="connsiteY7" fmla="*/ 2590800 h 2590800"/>
              <a:gd name="connsiteX8" fmla="*/ 213360 w 1188720"/>
              <a:gd name="connsiteY8" fmla="*/ 2296160 h 2590800"/>
              <a:gd name="connsiteX9" fmla="*/ 193040 w 1188720"/>
              <a:gd name="connsiteY9" fmla="*/ 1615440 h 2590800"/>
              <a:gd name="connsiteX0" fmla="*/ 193040 w 1402080"/>
              <a:gd name="connsiteY0" fmla="*/ 1615440 h 2590800"/>
              <a:gd name="connsiteX1" fmla="*/ 0 w 1402080"/>
              <a:gd name="connsiteY1" fmla="*/ 1229360 h 2590800"/>
              <a:gd name="connsiteX2" fmla="*/ 0 w 1402080"/>
              <a:gd name="connsiteY2" fmla="*/ 172720 h 2590800"/>
              <a:gd name="connsiteX3" fmla="*/ 995680 w 1402080"/>
              <a:gd name="connsiteY3" fmla="*/ 0 h 2590800"/>
              <a:gd name="connsiteX4" fmla="*/ 1188720 w 1402080"/>
              <a:gd name="connsiteY4" fmla="*/ 741680 h 2590800"/>
              <a:gd name="connsiteX5" fmla="*/ 1402080 w 1402080"/>
              <a:gd name="connsiteY5" fmla="*/ 1158240 h 2590800"/>
              <a:gd name="connsiteX6" fmla="*/ 1137920 w 1402080"/>
              <a:gd name="connsiteY6" fmla="*/ 1574800 h 2590800"/>
              <a:gd name="connsiteX7" fmla="*/ 914400 w 1402080"/>
              <a:gd name="connsiteY7" fmla="*/ 2590800 h 2590800"/>
              <a:gd name="connsiteX8" fmla="*/ 213360 w 1402080"/>
              <a:gd name="connsiteY8" fmla="*/ 2296160 h 2590800"/>
              <a:gd name="connsiteX9" fmla="*/ 193040 w 1402080"/>
              <a:gd name="connsiteY9" fmla="*/ 161544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2080" h="2590800">
                <a:moveTo>
                  <a:pt x="193040" y="1615440"/>
                </a:moveTo>
                <a:lnTo>
                  <a:pt x="0" y="1229360"/>
                </a:lnTo>
                <a:lnTo>
                  <a:pt x="0" y="172720"/>
                </a:lnTo>
                <a:lnTo>
                  <a:pt x="995680" y="0"/>
                </a:lnTo>
                <a:lnTo>
                  <a:pt x="1188720" y="741680"/>
                </a:lnTo>
                <a:lnTo>
                  <a:pt x="1402080" y="1158240"/>
                </a:lnTo>
                <a:lnTo>
                  <a:pt x="1137920" y="1574800"/>
                </a:lnTo>
                <a:lnTo>
                  <a:pt x="914400" y="2590800"/>
                </a:lnTo>
                <a:lnTo>
                  <a:pt x="213360" y="2296160"/>
                </a:lnTo>
                <a:lnTo>
                  <a:pt x="193040" y="161544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B43DB-8178-564E-9794-91142137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523039"/>
            <a:ext cx="6169569" cy="508000"/>
          </a:xfrm>
        </p:spPr>
        <p:txBody>
          <a:bodyPr/>
          <a:lstStyle/>
          <a:p>
            <a:r>
              <a:rPr lang="en-US" dirty="0"/>
              <a:t>Depth-first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FFA8-893D-9F40-A10C-4B580DAC1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Principle: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pick a starting node </a:t>
            </a:r>
            <a:r>
              <a:rPr lang="en-US" sz="1800" i="1" dirty="0"/>
              <a:t>n</a:t>
            </a:r>
            <a:endParaRPr lang="en-US" dirty="0"/>
          </a:p>
          <a:p>
            <a:pPr lvl="1"/>
            <a:r>
              <a:rPr lang="en-US" dirty="0"/>
              <a:t>explore the graph from </a:t>
            </a:r>
            <a:r>
              <a:rPr lang="en-US" i="1" dirty="0"/>
              <a:t>n</a:t>
            </a:r>
          </a:p>
          <a:p>
            <a:pPr lvl="1"/>
            <a:r>
              <a:rPr lang="en-US" dirty="0"/>
              <a:t>if all the nodes have been explored the graph is connected</a:t>
            </a:r>
            <a:endParaRPr lang="en-US" sz="1800" dirty="0"/>
          </a:p>
          <a:p>
            <a:pPr lvl="1"/>
            <a:endParaRPr lang="en-US" sz="1800" dirty="0"/>
          </a:p>
          <a:p>
            <a:pPr marL="358775" lvl="1" indent="0">
              <a:buNone/>
            </a:pPr>
            <a:r>
              <a:rPr lang="en-US" dirty="0"/>
              <a:t>To explore from </a:t>
            </a:r>
            <a:r>
              <a:rPr lang="en-US" i="1" dirty="0"/>
              <a:t>n </a:t>
            </a:r>
            <a:r>
              <a:rPr lang="en-US" dirty="0"/>
              <a:t>:</a:t>
            </a:r>
            <a:endParaRPr lang="en-US" sz="1800" dirty="0"/>
          </a:p>
          <a:p>
            <a:pPr lvl="1"/>
            <a:r>
              <a:rPr lang="en-US" sz="1800" dirty="0"/>
              <a:t>for each node </a:t>
            </a:r>
            <a:r>
              <a:rPr lang="en-US" sz="1800" i="1" dirty="0"/>
              <a:t>k </a:t>
            </a:r>
            <a:r>
              <a:rPr lang="en-US" sz="1800" dirty="0"/>
              <a:t>adjacent to </a:t>
            </a:r>
            <a:r>
              <a:rPr lang="en-US" sz="1800" i="1" dirty="0"/>
              <a:t>n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 has not yet been explored</a:t>
            </a:r>
            <a:endParaRPr lang="en-US" sz="1800" dirty="0"/>
          </a:p>
          <a:p>
            <a:pPr lvl="3"/>
            <a:r>
              <a:rPr lang="en-US" dirty="0"/>
              <a:t>recursively explore the graph from </a:t>
            </a:r>
            <a:r>
              <a:rPr lang="en-US" i="1" dirty="0"/>
              <a:t>k</a:t>
            </a:r>
          </a:p>
          <a:p>
            <a:pPr marL="666750" lvl="2" indent="0">
              <a:buNone/>
            </a:pPr>
            <a:endParaRPr lang="en-US" sz="1800" i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1E416-19D4-8543-8DB7-71220A63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D319063-E6D2-334F-BBF2-7C6CB050D689}"/>
              </a:ext>
            </a:extLst>
          </p:cNvPr>
          <p:cNvSpPr/>
          <p:nvPr/>
        </p:nvSpPr>
        <p:spPr bwMode="auto">
          <a:xfrm>
            <a:off x="7108387" y="3139090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DB65D94-4AB4-1046-861C-A6BEF56D04EB}"/>
              </a:ext>
            </a:extLst>
          </p:cNvPr>
          <p:cNvSpPr/>
          <p:nvPr/>
        </p:nvSpPr>
        <p:spPr bwMode="auto">
          <a:xfrm>
            <a:off x="6414704" y="3790732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7B70CA-6BE9-C941-94F5-7BD6077A5BA7}"/>
              </a:ext>
            </a:extLst>
          </p:cNvPr>
          <p:cNvSpPr/>
          <p:nvPr/>
        </p:nvSpPr>
        <p:spPr bwMode="auto">
          <a:xfrm>
            <a:off x="7970724" y="4243573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C9E6843-DBF8-204F-86A4-D7CA23DEFE9B}"/>
              </a:ext>
            </a:extLst>
          </p:cNvPr>
          <p:cNvSpPr/>
          <p:nvPr/>
        </p:nvSpPr>
        <p:spPr bwMode="auto">
          <a:xfrm>
            <a:off x="8096359" y="2645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49B35D-44ED-064A-B56D-D8C2113366D6}"/>
              </a:ext>
            </a:extLst>
          </p:cNvPr>
          <p:cNvCxnSpPr>
            <a:stCxn id="5" idx="7"/>
            <a:endCxn id="9" idx="2"/>
          </p:cNvCxnSpPr>
          <p:nvPr/>
        </p:nvCxnSpPr>
        <p:spPr bwMode="auto">
          <a:xfrm flipV="1">
            <a:off x="7449290" y="2844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B97CC4-5E35-8C40-B6D9-500D9EB0E68D}"/>
              </a:ext>
            </a:extLst>
          </p:cNvPr>
          <p:cNvCxnSpPr>
            <a:cxnSpLocks/>
            <a:stCxn id="7" idx="7"/>
            <a:endCxn id="5" idx="3"/>
          </p:cNvCxnSpPr>
          <p:nvPr/>
        </p:nvCxnSpPr>
        <p:spPr bwMode="auto">
          <a:xfrm flipV="1">
            <a:off x="6755607" y="3479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91EBD5-7A5C-7D40-86BB-6002B71BFD90}"/>
              </a:ext>
            </a:extLst>
          </p:cNvPr>
          <p:cNvCxnSpPr>
            <a:cxnSpLocks/>
            <a:endCxn id="5" idx="5"/>
          </p:cNvCxnSpPr>
          <p:nvPr/>
        </p:nvCxnSpPr>
        <p:spPr bwMode="auto">
          <a:xfrm flipH="1" flipV="1">
            <a:off x="7449290" y="3479993"/>
            <a:ext cx="599550" cy="7760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6C666B5C-3054-DB49-B912-14CEFD13EB7E}"/>
              </a:ext>
            </a:extLst>
          </p:cNvPr>
          <p:cNvSpPr/>
          <p:nvPr/>
        </p:nvSpPr>
        <p:spPr bwMode="auto">
          <a:xfrm>
            <a:off x="7353526" y="4820845"/>
            <a:ext cx="399393" cy="399393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5BEE78-B207-3E49-9CA3-351A5A0D15D2}"/>
              </a:ext>
            </a:extLst>
          </p:cNvPr>
          <p:cNvCxnSpPr>
            <a:cxnSpLocks/>
            <a:stCxn id="5" idx="4"/>
            <a:endCxn id="16" idx="0"/>
          </p:cNvCxnSpPr>
          <p:nvPr/>
        </p:nvCxnSpPr>
        <p:spPr bwMode="auto">
          <a:xfrm>
            <a:off x="7308084" y="3538483"/>
            <a:ext cx="245139" cy="1282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1C199059-8CC7-87C0-28C8-614C04F8BC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24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43DB-8178-564E-9794-91142137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exploration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FFA8-893D-9F40-A10C-4B580DAC1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a set to memorize the explored nodes</a:t>
            </a:r>
          </a:p>
          <a:p>
            <a:pPr marL="0" indent="0">
              <a:buNone/>
            </a:pPr>
            <a:endParaRPr lang="en-US" dirty="0"/>
          </a:p>
          <a:p>
            <a:pPr marL="279400" lvl="1" indent="0"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def</a:t>
            </a:r>
            <a:r>
              <a:rPr lang="en-US" spc="-1" dirty="0">
                <a:ea typeface="ＭＳ Ｐゴシック"/>
              </a:rPr>
              <a:t> </a:t>
            </a:r>
            <a:r>
              <a:rPr lang="en-US" spc="-1" dirty="0" err="1">
                <a:ea typeface="ＭＳ Ｐゴシック"/>
              </a:rPr>
              <a:t>dfexplore</a:t>
            </a:r>
            <a:r>
              <a:rPr lang="en-US" spc="-1" dirty="0">
                <a:ea typeface="ＭＳ Ｐゴシック"/>
              </a:rPr>
              <a:t>(s: Node, D: Set[Node]) : Set[Node]</a:t>
            </a:r>
          </a:p>
          <a:p>
            <a:pPr marL="552450" lvl="2" indent="0">
              <a:spcBef>
                <a:spcPts val="320"/>
              </a:spcBef>
              <a:buNone/>
            </a:pPr>
            <a:endParaRPr lang="en-US" spc="-1" dirty="0">
              <a:ea typeface="ＭＳ Ｐゴシック"/>
            </a:endParaRPr>
          </a:p>
          <a:p>
            <a:pPr marL="552450" lvl="2" indent="0"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D’ = D ∪ {s}</a:t>
            </a:r>
          </a:p>
          <a:p>
            <a:pPr marL="552450" lvl="2" indent="0"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for each</a:t>
            </a:r>
            <a:r>
              <a:rPr lang="en-US" spc="-1" dirty="0">
                <a:ea typeface="ＭＳ Ｐゴシック"/>
              </a:rPr>
              <a:t> n adjacent to s</a:t>
            </a:r>
          </a:p>
          <a:p>
            <a:pPr marL="971550" lvl="3" indent="0"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if n ∉ D’ then D’’ = </a:t>
            </a:r>
            <a:r>
              <a:rPr lang="en-US" spc="-1" dirty="0" err="1">
                <a:ea typeface="ＭＳ Ｐゴシック"/>
              </a:rPr>
              <a:t>dfexplore</a:t>
            </a:r>
            <a:r>
              <a:rPr lang="en-US" spc="-1" dirty="0">
                <a:ea typeface="ＭＳ Ｐゴシック"/>
              </a:rPr>
              <a:t>(n, D’)</a:t>
            </a:r>
          </a:p>
          <a:p>
            <a:pPr marL="971550" lvl="3" indent="0"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D’ = D' ∪ D’’</a:t>
            </a:r>
          </a:p>
          <a:p>
            <a:pPr marL="552450" lvl="2" indent="0"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return</a:t>
            </a:r>
            <a:r>
              <a:rPr lang="en-US" spc="-1" dirty="0">
                <a:ea typeface="ＭＳ Ｐゴシック"/>
              </a:rPr>
              <a:t> D’</a:t>
            </a:r>
          </a:p>
          <a:p>
            <a:pPr marL="279400" lvl="1" indent="0">
              <a:spcBef>
                <a:spcPts val="320"/>
              </a:spcBef>
              <a:buNone/>
            </a:pPr>
            <a:endParaRPr lang="en-US" spc="-1" dirty="0">
              <a:ea typeface="ＭＳ Ｐゴシック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1E416-19D4-8543-8DB7-71220A63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31A8851-57A4-6D41-B597-15A9518632CF}"/>
              </a:ext>
            </a:extLst>
          </p:cNvPr>
          <p:cNvSpPr/>
          <p:nvPr/>
        </p:nvSpPr>
        <p:spPr bwMode="auto">
          <a:xfrm>
            <a:off x="5760720" y="3454400"/>
            <a:ext cx="1341120" cy="1493520"/>
          </a:xfrm>
          <a:custGeom>
            <a:avLst/>
            <a:gdLst>
              <a:gd name="connsiteX0" fmla="*/ 1341120 w 1341120"/>
              <a:gd name="connsiteY0" fmla="*/ 518160 h 1493520"/>
              <a:gd name="connsiteX1" fmla="*/ 802640 w 1341120"/>
              <a:gd name="connsiteY1" fmla="*/ 0 h 1493520"/>
              <a:gd name="connsiteX2" fmla="*/ 223520 w 1341120"/>
              <a:gd name="connsiteY2" fmla="*/ 284480 h 1493520"/>
              <a:gd name="connsiteX3" fmla="*/ 0 w 1341120"/>
              <a:gd name="connsiteY3" fmla="*/ 1107440 h 1493520"/>
              <a:gd name="connsiteX4" fmla="*/ 680720 w 1341120"/>
              <a:gd name="connsiteY4" fmla="*/ 1493520 h 1493520"/>
              <a:gd name="connsiteX5" fmla="*/ 1341120 w 1341120"/>
              <a:gd name="connsiteY5" fmla="*/ 518160 h 149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20" h="1493520">
                <a:moveTo>
                  <a:pt x="1341120" y="518160"/>
                </a:moveTo>
                <a:lnTo>
                  <a:pt x="802640" y="0"/>
                </a:lnTo>
                <a:lnTo>
                  <a:pt x="223520" y="284480"/>
                </a:lnTo>
                <a:lnTo>
                  <a:pt x="0" y="1107440"/>
                </a:lnTo>
                <a:lnTo>
                  <a:pt x="680720" y="1493520"/>
                </a:lnTo>
                <a:lnTo>
                  <a:pt x="1341120" y="51816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1A0E419-FC02-4041-A7A4-9900E498CFBD}"/>
              </a:ext>
            </a:extLst>
          </p:cNvPr>
          <p:cNvSpPr/>
          <p:nvPr/>
        </p:nvSpPr>
        <p:spPr bwMode="auto">
          <a:xfrm>
            <a:off x="6929120" y="3505200"/>
            <a:ext cx="1808480" cy="2021840"/>
          </a:xfrm>
          <a:custGeom>
            <a:avLst/>
            <a:gdLst>
              <a:gd name="connsiteX0" fmla="*/ 406400 w 1808480"/>
              <a:gd name="connsiteY0" fmla="*/ 528320 h 2021840"/>
              <a:gd name="connsiteX1" fmla="*/ 1076960 w 1808480"/>
              <a:gd name="connsiteY1" fmla="*/ 304800 h 2021840"/>
              <a:gd name="connsiteX2" fmla="*/ 1188720 w 1808480"/>
              <a:gd name="connsiteY2" fmla="*/ 0 h 2021840"/>
              <a:gd name="connsiteX3" fmla="*/ 1808480 w 1808480"/>
              <a:gd name="connsiteY3" fmla="*/ 203200 h 2021840"/>
              <a:gd name="connsiteX4" fmla="*/ 1737360 w 1808480"/>
              <a:gd name="connsiteY4" fmla="*/ 1249680 h 2021840"/>
              <a:gd name="connsiteX5" fmla="*/ 477520 w 1808480"/>
              <a:gd name="connsiteY5" fmla="*/ 2021840 h 2021840"/>
              <a:gd name="connsiteX6" fmla="*/ 0 w 1808480"/>
              <a:gd name="connsiteY6" fmla="*/ 1351280 h 2021840"/>
              <a:gd name="connsiteX7" fmla="*/ 406400 w 1808480"/>
              <a:gd name="connsiteY7" fmla="*/ 528320 h 202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480" h="2021840">
                <a:moveTo>
                  <a:pt x="406400" y="528320"/>
                </a:moveTo>
                <a:lnTo>
                  <a:pt x="1076960" y="304800"/>
                </a:lnTo>
                <a:lnTo>
                  <a:pt x="1188720" y="0"/>
                </a:lnTo>
                <a:lnTo>
                  <a:pt x="1808480" y="203200"/>
                </a:lnTo>
                <a:lnTo>
                  <a:pt x="1737360" y="1249680"/>
                </a:lnTo>
                <a:lnTo>
                  <a:pt x="477520" y="2021840"/>
                </a:lnTo>
                <a:lnTo>
                  <a:pt x="0" y="1351280"/>
                </a:lnTo>
                <a:lnTo>
                  <a:pt x="406400" y="52832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0BD35F3-58B8-8A43-8A64-1A39AC37EAAE}"/>
              </a:ext>
            </a:extLst>
          </p:cNvPr>
          <p:cNvSpPr/>
          <p:nvPr/>
        </p:nvSpPr>
        <p:spPr bwMode="auto">
          <a:xfrm>
            <a:off x="7538405" y="942486"/>
            <a:ext cx="1402080" cy="2590800"/>
          </a:xfrm>
          <a:custGeom>
            <a:avLst/>
            <a:gdLst>
              <a:gd name="connsiteX0" fmla="*/ 619760 w 1188720"/>
              <a:gd name="connsiteY0" fmla="*/ 1473200 h 2590800"/>
              <a:gd name="connsiteX1" fmla="*/ 0 w 1188720"/>
              <a:gd name="connsiteY1" fmla="*/ 1229360 h 2590800"/>
              <a:gd name="connsiteX2" fmla="*/ 0 w 1188720"/>
              <a:gd name="connsiteY2" fmla="*/ 172720 h 2590800"/>
              <a:gd name="connsiteX3" fmla="*/ 995680 w 1188720"/>
              <a:gd name="connsiteY3" fmla="*/ 0 h 2590800"/>
              <a:gd name="connsiteX4" fmla="*/ 1188720 w 1188720"/>
              <a:gd name="connsiteY4" fmla="*/ 741680 h 2590800"/>
              <a:gd name="connsiteX5" fmla="*/ 965200 w 1188720"/>
              <a:gd name="connsiteY5" fmla="*/ 1016000 h 2590800"/>
              <a:gd name="connsiteX6" fmla="*/ 1137920 w 1188720"/>
              <a:gd name="connsiteY6" fmla="*/ 1574800 h 2590800"/>
              <a:gd name="connsiteX7" fmla="*/ 914400 w 1188720"/>
              <a:gd name="connsiteY7" fmla="*/ 2590800 h 2590800"/>
              <a:gd name="connsiteX8" fmla="*/ 213360 w 1188720"/>
              <a:gd name="connsiteY8" fmla="*/ 2296160 h 2590800"/>
              <a:gd name="connsiteX9" fmla="*/ 619760 w 1188720"/>
              <a:gd name="connsiteY9" fmla="*/ 1473200 h 2590800"/>
              <a:gd name="connsiteX0" fmla="*/ 193040 w 1188720"/>
              <a:gd name="connsiteY0" fmla="*/ 1615440 h 2590800"/>
              <a:gd name="connsiteX1" fmla="*/ 0 w 1188720"/>
              <a:gd name="connsiteY1" fmla="*/ 1229360 h 2590800"/>
              <a:gd name="connsiteX2" fmla="*/ 0 w 1188720"/>
              <a:gd name="connsiteY2" fmla="*/ 172720 h 2590800"/>
              <a:gd name="connsiteX3" fmla="*/ 995680 w 1188720"/>
              <a:gd name="connsiteY3" fmla="*/ 0 h 2590800"/>
              <a:gd name="connsiteX4" fmla="*/ 1188720 w 1188720"/>
              <a:gd name="connsiteY4" fmla="*/ 741680 h 2590800"/>
              <a:gd name="connsiteX5" fmla="*/ 965200 w 1188720"/>
              <a:gd name="connsiteY5" fmla="*/ 1016000 h 2590800"/>
              <a:gd name="connsiteX6" fmla="*/ 1137920 w 1188720"/>
              <a:gd name="connsiteY6" fmla="*/ 1574800 h 2590800"/>
              <a:gd name="connsiteX7" fmla="*/ 914400 w 1188720"/>
              <a:gd name="connsiteY7" fmla="*/ 2590800 h 2590800"/>
              <a:gd name="connsiteX8" fmla="*/ 213360 w 1188720"/>
              <a:gd name="connsiteY8" fmla="*/ 2296160 h 2590800"/>
              <a:gd name="connsiteX9" fmla="*/ 193040 w 1188720"/>
              <a:gd name="connsiteY9" fmla="*/ 1615440 h 2590800"/>
              <a:gd name="connsiteX0" fmla="*/ 193040 w 1402080"/>
              <a:gd name="connsiteY0" fmla="*/ 1615440 h 2590800"/>
              <a:gd name="connsiteX1" fmla="*/ 0 w 1402080"/>
              <a:gd name="connsiteY1" fmla="*/ 1229360 h 2590800"/>
              <a:gd name="connsiteX2" fmla="*/ 0 w 1402080"/>
              <a:gd name="connsiteY2" fmla="*/ 172720 h 2590800"/>
              <a:gd name="connsiteX3" fmla="*/ 995680 w 1402080"/>
              <a:gd name="connsiteY3" fmla="*/ 0 h 2590800"/>
              <a:gd name="connsiteX4" fmla="*/ 1188720 w 1402080"/>
              <a:gd name="connsiteY4" fmla="*/ 741680 h 2590800"/>
              <a:gd name="connsiteX5" fmla="*/ 1402080 w 1402080"/>
              <a:gd name="connsiteY5" fmla="*/ 1158240 h 2590800"/>
              <a:gd name="connsiteX6" fmla="*/ 1137920 w 1402080"/>
              <a:gd name="connsiteY6" fmla="*/ 1574800 h 2590800"/>
              <a:gd name="connsiteX7" fmla="*/ 914400 w 1402080"/>
              <a:gd name="connsiteY7" fmla="*/ 2590800 h 2590800"/>
              <a:gd name="connsiteX8" fmla="*/ 213360 w 1402080"/>
              <a:gd name="connsiteY8" fmla="*/ 2296160 h 2590800"/>
              <a:gd name="connsiteX9" fmla="*/ 193040 w 1402080"/>
              <a:gd name="connsiteY9" fmla="*/ 161544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2080" h="2590800">
                <a:moveTo>
                  <a:pt x="193040" y="1615440"/>
                </a:moveTo>
                <a:lnTo>
                  <a:pt x="0" y="1229360"/>
                </a:lnTo>
                <a:lnTo>
                  <a:pt x="0" y="172720"/>
                </a:lnTo>
                <a:lnTo>
                  <a:pt x="995680" y="0"/>
                </a:lnTo>
                <a:lnTo>
                  <a:pt x="1188720" y="741680"/>
                </a:lnTo>
                <a:lnTo>
                  <a:pt x="1402080" y="1158240"/>
                </a:lnTo>
                <a:lnTo>
                  <a:pt x="1137920" y="1574800"/>
                </a:lnTo>
                <a:lnTo>
                  <a:pt x="914400" y="2590800"/>
                </a:lnTo>
                <a:lnTo>
                  <a:pt x="213360" y="2296160"/>
                </a:lnTo>
                <a:lnTo>
                  <a:pt x="193040" y="161544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C8D656-9D9B-D14D-AA4B-EFC1507ABF8C}"/>
              </a:ext>
            </a:extLst>
          </p:cNvPr>
          <p:cNvSpPr/>
          <p:nvPr/>
        </p:nvSpPr>
        <p:spPr bwMode="auto">
          <a:xfrm>
            <a:off x="7108387" y="3139090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5B055A-B894-754A-A907-1847AF41AAB2}"/>
              </a:ext>
            </a:extLst>
          </p:cNvPr>
          <p:cNvSpPr/>
          <p:nvPr/>
        </p:nvSpPr>
        <p:spPr bwMode="auto">
          <a:xfrm>
            <a:off x="6414704" y="3790732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5091F6-07F1-134E-9A7F-AADAE607FCA1}"/>
              </a:ext>
            </a:extLst>
          </p:cNvPr>
          <p:cNvSpPr/>
          <p:nvPr/>
        </p:nvSpPr>
        <p:spPr bwMode="auto">
          <a:xfrm>
            <a:off x="7970724" y="4243573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ECAB7A-7351-6D4C-893B-C72CD479984B}"/>
              </a:ext>
            </a:extLst>
          </p:cNvPr>
          <p:cNvSpPr/>
          <p:nvPr/>
        </p:nvSpPr>
        <p:spPr bwMode="auto">
          <a:xfrm>
            <a:off x="8096359" y="2645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1F52C2-2D96-2542-9A5D-C316BF586C8E}"/>
              </a:ext>
            </a:extLst>
          </p:cNvPr>
          <p:cNvCxnSpPr>
            <a:stCxn id="9" idx="7"/>
            <a:endCxn id="12" idx="2"/>
          </p:cNvCxnSpPr>
          <p:nvPr/>
        </p:nvCxnSpPr>
        <p:spPr bwMode="auto">
          <a:xfrm flipV="1">
            <a:off x="7449290" y="2844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FF379D-B395-8648-B3AF-6758E8A1CD18}"/>
              </a:ext>
            </a:extLst>
          </p:cNvPr>
          <p:cNvCxnSpPr>
            <a:cxnSpLocks/>
            <a:stCxn id="10" idx="7"/>
            <a:endCxn id="9" idx="3"/>
          </p:cNvCxnSpPr>
          <p:nvPr/>
        </p:nvCxnSpPr>
        <p:spPr bwMode="auto">
          <a:xfrm flipV="1">
            <a:off x="6755607" y="3479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20C132-B36C-C74E-A1FD-09ED8D7E8A9B}"/>
              </a:ext>
            </a:extLst>
          </p:cNvPr>
          <p:cNvCxnSpPr>
            <a:cxnSpLocks/>
            <a:endCxn id="9" idx="5"/>
          </p:cNvCxnSpPr>
          <p:nvPr/>
        </p:nvCxnSpPr>
        <p:spPr bwMode="auto">
          <a:xfrm flipH="1" flipV="1">
            <a:off x="7449290" y="3479993"/>
            <a:ext cx="599550" cy="7760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F52FB2EE-01D2-7E4B-8379-0E1BA2515FAA}"/>
              </a:ext>
            </a:extLst>
          </p:cNvPr>
          <p:cNvSpPr/>
          <p:nvPr/>
        </p:nvSpPr>
        <p:spPr bwMode="auto">
          <a:xfrm>
            <a:off x="7353526" y="4820845"/>
            <a:ext cx="399393" cy="399393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596B4E-2FB7-6743-AED1-324AA7B9FA70}"/>
              </a:ext>
            </a:extLst>
          </p:cNvPr>
          <p:cNvCxnSpPr>
            <a:cxnSpLocks/>
            <a:stCxn id="9" idx="4"/>
            <a:endCxn id="16" idx="0"/>
          </p:cNvCxnSpPr>
          <p:nvPr/>
        </p:nvCxnSpPr>
        <p:spPr bwMode="auto">
          <a:xfrm>
            <a:off x="7308084" y="3538483"/>
            <a:ext cx="245139" cy="1282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B0181-3C92-8E64-EAE4-3D51C4FAC96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77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7067-01D9-9445-BD1E-B872D9C2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Scala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B952-9FFE-094C-808D-C383F164E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8" y="1080033"/>
            <a:ext cx="8184165" cy="38119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2794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dfe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(s: Node, discovered: Set[Node]): Set[Node] = {</a:t>
            </a:r>
          </a:p>
          <a:p>
            <a:pPr marL="552450" lvl="2" indent="0">
              <a:buNone/>
            </a:pPr>
            <a:r>
              <a:rPr lang="en-US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dp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discovered + s</a:t>
            </a:r>
          </a:p>
          <a:p>
            <a:pPr marL="552450" lvl="2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for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(n &lt;-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s.adj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{</a:t>
            </a:r>
          </a:p>
          <a:p>
            <a:pPr marL="971550" lvl="3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(!(discovered contains n))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dp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dp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++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dfe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(n,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dp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552450" lvl="2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</a:t>
            </a:r>
          </a:p>
          <a:p>
            <a:pPr marL="552450" lvl="2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dp</a:t>
            </a: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BD90D-2D2B-BF48-86BE-91F7156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D25F0-583F-D24E-2E36-3835D3AD84A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6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Motivations</a:t>
            </a:r>
          </a:p>
          <a:p>
            <a:r>
              <a:rPr lang="en-US" dirty="0"/>
              <a:t>Some definitions</a:t>
            </a:r>
          </a:p>
          <a:p>
            <a:r>
              <a:rPr lang="en-US" dirty="0"/>
              <a:t>Data structures for graphs</a:t>
            </a:r>
          </a:p>
          <a:p>
            <a:r>
              <a:rPr lang="en-US" dirty="0"/>
              <a:t>Accessibility and finding connected components</a:t>
            </a:r>
          </a:p>
          <a:p>
            <a:r>
              <a:rPr lang="en-US" dirty="0"/>
              <a:t>Path finding problem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A360F-7BD8-7E86-23B7-2CF8EE59F3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97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CF30A8-8170-364D-8A3E-C162B8D1B2A7}"/>
              </a:ext>
            </a:extLst>
          </p:cNvPr>
          <p:cNvSpPr txBox="1"/>
          <p:nvPr/>
        </p:nvSpPr>
        <p:spPr>
          <a:xfrm>
            <a:off x="768396" y="1238841"/>
            <a:ext cx="1049518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B75FB-0346-C8A5-EF59-AE5E10B3FDF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2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1BD03D2-DF0D-0A4E-83C3-96F723601904}"/>
              </a:ext>
            </a:extLst>
          </p:cNvPr>
          <p:cNvSpPr txBox="1"/>
          <p:nvPr/>
        </p:nvSpPr>
        <p:spPr>
          <a:xfrm>
            <a:off x="768396" y="1238841"/>
            <a:ext cx="1896673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1AD97-355C-17B9-64FD-0D3627074F6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24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3BEACA9-E29F-F148-92A5-C20D5C315CF0}"/>
              </a:ext>
            </a:extLst>
          </p:cNvPr>
          <p:cNvSpPr txBox="1"/>
          <p:nvPr/>
        </p:nvSpPr>
        <p:spPr>
          <a:xfrm>
            <a:off x="768396" y="1238841"/>
            <a:ext cx="3078390" cy="152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49B9F-B677-BA78-DEFC-9C44ABC47C1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60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C5821F8-7D82-5B46-8B10-1212AAC9787D}"/>
              </a:ext>
            </a:extLst>
          </p:cNvPr>
          <p:cNvSpPr txBox="1"/>
          <p:nvPr/>
        </p:nvSpPr>
        <p:spPr>
          <a:xfrm>
            <a:off x="920796" y="1391241"/>
            <a:ext cx="30783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D2738-3705-CF79-0832-87EB983A748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32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E70171B-F79F-4A47-A1EA-EE2B512A4A54}"/>
              </a:ext>
            </a:extLst>
          </p:cNvPr>
          <p:cNvSpPr txBox="1"/>
          <p:nvPr/>
        </p:nvSpPr>
        <p:spPr>
          <a:xfrm>
            <a:off x="920796" y="1391241"/>
            <a:ext cx="3078390" cy="240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(5, {2, 3, 4})</a:t>
            </a: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337EA-F0D5-5601-FDA1-AADFBBEDA3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68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A6FE051-C00B-354B-AB1B-E406CCEB662D}"/>
              </a:ext>
            </a:extLst>
          </p:cNvPr>
          <p:cNvSpPr txBox="1"/>
          <p:nvPr/>
        </p:nvSpPr>
        <p:spPr>
          <a:xfrm>
            <a:off x="920796" y="1391241"/>
            <a:ext cx="3078390" cy="270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(5, {2, 3,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F8371-CE96-793D-FDAE-ADCE152AE9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99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A1F73D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A03BEC4-71C2-474D-B49D-AEBC14F3C421}"/>
              </a:ext>
            </a:extLst>
          </p:cNvPr>
          <p:cNvSpPr txBox="1"/>
          <p:nvPr/>
        </p:nvSpPr>
        <p:spPr>
          <a:xfrm>
            <a:off x="920796" y="1391241"/>
            <a:ext cx="3078390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(5, {2, 3,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42B4C-078F-87DC-AD95-3B1174FE3A2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57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3524740-D340-584D-AC14-20767B0853F0}"/>
              </a:ext>
            </a:extLst>
          </p:cNvPr>
          <p:cNvSpPr txBox="1"/>
          <p:nvPr/>
        </p:nvSpPr>
        <p:spPr>
          <a:xfrm>
            <a:off x="920796" y="1391241"/>
            <a:ext cx="3078390" cy="358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(5, {2, 3,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(1, {2, 3, 4, 5})</a:t>
            </a:r>
          </a:p>
          <a:p>
            <a:pPr marL="493713" lvl="2" algn="l"/>
            <a:endParaRPr lang="en-US" sz="1600" dirty="0">
              <a:latin typeface="Lucida Grande"/>
              <a:cs typeface="Lucida Grande"/>
            </a:endParaRP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pPr lvl="2" algn="l"/>
            <a:endParaRPr lang="en-US" sz="1600" dirty="0">
              <a:latin typeface="Lucida Grande"/>
              <a:cs typeface="Lucida Grande"/>
            </a:endParaRPr>
          </a:p>
          <a:p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17355-FE8D-508C-BFF6-CB4C846EAA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05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759256-E3BE-7E4B-88D2-837648FD5345}"/>
              </a:ext>
            </a:extLst>
          </p:cNvPr>
          <p:cNvSpPr txBox="1"/>
          <p:nvPr/>
        </p:nvSpPr>
        <p:spPr>
          <a:xfrm>
            <a:off x="920796" y="1391241"/>
            <a:ext cx="3078390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(5, {2, 3,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(1, {2, 3, 4, 5})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← {1, 2, 3, 4, 5}</a:t>
            </a:r>
          </a:p>
          <a:p>
            <a:pPr marL="493713" lvl="2" indent="-484188" algn="l"/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35FC8-EB94-FACE-3D69-AE074AB0912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15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C9D-7F2F-3545-9281-CE2D6E5A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C2152-9323-5F44-A940-AD3F5451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B7F04-9DE5-3444-925D-BDAB0B13CAF6}"/>
              </a:ext>
            </a:extLst>
          </p:cNvPr>
          <p:cNvSpPr/>
          <p:nvPr/>
        </p:nvSpPr>
        <p:spPr bwMode="auto">
          <a:xfrm>
            <a:off x="4645572" y="212309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8393D-6259-764B-81A1-A606F2A1FC12}"/>
              </a:ext>
            </a:extLst>
          </p:cNvPr>
          <p:cNvSpPr/>
          <p:nvPr/>
        </p:nvSpPr>
        <p:spPr bwMode="auto">
          <a:xfrm>
            <a:off x="3951889" y="277473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D39613-841F-2542-A100-22FB3E46E68B}"/>
              </a:ext>
            </a:extLst>
          </p:cNvPr>
          <p:cNvSpPr/>
          <p:nvPr/>
        </p:nvSpPr>
        <p:spPr bwMode="auto">
          <a:xfrm>
            <a:off x="5097517" y="321616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369FF-4313-EB46-8976-5F03EAE924D1}"/>
              </a:ext>
            </a:extLst>
          </p:cNvPr>
          <p:cNvSpPr/>
          <p:nvPr/>
        </p:nvSpPr>
        <p:spPr bwMode="auto">
          <a:xfrm>
            <a:off x="5150068" y="4288221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124886-C221-5A4A-8AAA-79A1F9D5BD02}"/>
              </a:ext>
            </a:extLst>
          </p:cNvPr>
          <p:cNvSpPr/>
          <p:nvPr/>
        </p:nvSpPr>
        <p:spPr bwMode="auto">
          <a:xfrm>
            <a:off x="5633544" y="1629104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032771-878C-184B-92C4-8E9A5C65BA6B}"/>
              </a:ext>
            </a:extLst>
          </p:cNvPr>
          <p:cNvCxnSpPr>
            <a:stCxn id="6" idx="7"/>
            <a:endCxn id="10" idx="2"/>
          </p:cNvCxnSpPr>
          <p:nvPr/>
        </p:nvCxnSpPr>
        <p:spPr bwMode="auto">
          <a:xfrm flipV="1">
            <a:off x="4986475" y="1828801"/>
            <a:ext cx="647069" cy="3527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03E4FA-2804-704E-8449-E6066E27C5F0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 bwMode="auto">
          <a:xfrm flipV="1">
            <a:off x="4292792" y="2463993"/>
            <a:ext cx="411270" cy="3692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AA6228-D2A3-5441-80F9-D961D848A235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 bwMode="auto">
          <a:xfrm flipH="1" flipV="1">
            <a:off x="4986475" y="2463993"/>
            <a:ext cx="310739" cy="7521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7324F9-D76A-1444-95C2-AFC91008BBC0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H="1" flipV="1">
            <a:off x="5341541" y="3616363"/>
            <a:ext cx="8224" cy="6718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DDC800-84E2-5240-9B18-4EE999C0A0B4}"/>
              </a:ext>
            </a:extLst>
          </p:cNvPr>
          <p:cNvCxnSpPr>
            <a:cxnSpLocks/>
            <a:stCxn id="8" idx="2"/>
            <a:endCxn id="7" idx="5"/>
          </p:cNvCxnSpPr>
          <p:nvPr/>
        </p:nvCxnSpPr>
        <p:spPr bwMode="auto">
          <a:xfrm flipH="1" flipV="1">
            <a:off x="4292792" y="311563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8C80D7-B4EE-774D-9AB7-0A2715A3F863}"/>
              </a:ext>
            </a:extLst>
          </p:cNvPr>
          <p:cNvSpPr txBox="1"/>
          <p:nvPr/>
        </p:nvSpPr>
        <p:spPr>
          <a:xfrm>
            <a:off x="920796" y="1391241"/>
            <a:ext cx="30783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(2, {})</a:t>
            </a:r>
          </a:p>
          <a:p>
            <a:pPr lvl="1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(4, {2})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(3, {2,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4}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(5, {2, 3, 4})</a:t>
            </a:r>
          </a:p>
          <a:p>
            <a:pPr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← {2, 3, 4, 5}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→ </a:t>
            </a:r>
            <a:r>
              <a:rPr lang="en-US" sz="1600" dirty="0" err="1">
                <a:latin typeface="Lucida Grande"/>
                <a:cs typeface="Lucida Grande"/>
              </a:rPr>
              <a:t>dfe</a:t>
            </a:r>
            <a:r>
              <a:rPr lang="en-US" sz="1600" dirty="0">
                <a:latin typeface="Lucida Grande"/>
                <a:cs typeface="Lucida Grande"/>
              </a:rPr>
              <a:t>(1, {2, 3, 4, 5})</a:t>
            </a:r>
          </a:p>
          <a:p>
            <a:pPr marL="493713" lvl="2" algn="l"/>
            <a:r>
              <a:rPr lang="en-US" sz="1600" dirty="0">
                <a:latin typeface="Lucida Grande"/>
                <a:cs typeface="Lucida Grande"/>
              </a:rPr>
              <a:t>← {1, 2, 3, 4, 5}</a:t>
            </a:r>
          </a:p>
          <a:p>
            <a:pPr marL="493713" lvl="2" indent="-484188" algn="l"/>
            <a:r>
              <a:rPr lang="en-US" sz="1600" dirty="0">
                <a:latin typeface="Lucida Grande"/>
                <a:cs typeface="Lucida Grande"/>
              </a:rPr>
              <a:t>← {1, 2, 3, 4, 5}</a:t>
            </a:r>
          </a:p>
          <a:p>
            <a:pPr marL="493713" lvl="2" indent="-484188" algn="l"/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7B3CA-78C6-18E1-1DFF-18AD7C36C8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4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real-world problems can be modeled as graph problems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finding a route (in a road or train system network)</a:t>
            </a:r>
          </a:p>
          <a:p>
            <a:r>
              <a:rPr lang="en-US" dirty="0"/>
              <a:t>finding the critical tasks in a project</a:t>
            </a:r>
          </a:p>
          <a:p>
            <a:r>
              <a:rPr lang="en-US" dirty="0"/>
              <a:t>analyzing a social network (finding communities)</a:t>
            </a:r>
          </a:p>
          <a:p>
            <a:r>
              <a:rPr lang="en-US" dirty="0"/>
              <a:t>building an optimal network</a:t>
            </a:r>
          </a:p>
          <a:p>
            <a:r>
              <a:rPr lang="en-US" dirty="0"/>
              <a:t>establishing a schedule (for courses, exams, ...)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0CF82-20F5-2506-3C13-8AE35FEA63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23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C547-7F41-4C41-8F63-A830D451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65" y="520254"/>
            <a:ext cx="6648901" cy="508000"/>
          </a:xfrm>
        </p:spPr>
        <p:txBody>
          <a:bodyPr/>
          <a:lstStyle/>
          <a:p>
            <a:r>
              <a:rPr lang="en-US" dirty="0"/>
              <a:t>Depth first in practice: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6098-AFE4-8C4D-B01B-83252498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30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04124-F5EF-C445-B860-726EB060D14A}"/>
              </a:ext>
            </a:extLst>
          </p:cNvPr>
          <p:cNvSpPr txBox="1"/>
          <p:nvPr/>
        </p:nvSpPr>
        <p:spPr>
          <a:xfrm>
            <a:off x="347295" y="1567543"/>
            <a:ext cx="3256020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/>
              <a:t>Succession to the British throne</a:t>
            </a:r>
          </a:p>
          <a:p>
            <a:pPr algn="l"/>
            <a:endParaRPr lang="en-US" sz="1600" dirty="0">
              <a:latin typeface="Lucida Sans" panose="020B0602030504020204" pitchFamily="34" charset="77"/>
              <a:cs typeface="Lucida Grande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3C0848-A56A-F34C-A93B-2A4F5C91D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030" y="2"/>
            <a:ext cx="4959970" cy="5715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434BCE-46E5-3E29-EAC5-716FF5E078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60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DC08-FC1D-5740-B703-A3EE840D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all the connected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356FC-9ED1-6D48-88C9-F0A63CA57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5" y="1258645"/>
            <a:ext cx="6826792" cy="373669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  <a:cs typeface="Times New Roman" panose="02020603050405020304" pitchFamily="18" charset="0"/>
              </a:rPr>
              <a:t>Principle: exhaustively apply the search algorithm </a:t>
            </a: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>
              <a:ea typeface="ＭＳ Ｐゴシック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i="1" spc="-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</a:t>
            </a:r>
            <a:r>
              <a:rPr lang="en-US" spc="-1" dirty="0">
                <a:ea typeface="ＭＳ Ｐゴシック"/>
              </a:rPr>
              <a:t> = the nodes of </a:t>
            </a:r>
            <a:r>
              <a:rPr lang="en-US" i="1" spc="-1" dirty="0">
                <a:ea typeface="ＭＳ Ｐゴシック"/>
              </a:rPr>
              <a:t>G</a:t>
            </a: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while</a:t>
            </a:r>
            <a:r>
              <a:rPr lang="en-US" spc="-1" dirty="0">
                <a:ea typeface="ＭＳ Ｐゴシック"/>
              </a:rPr>
              <a:t> </a:t>
            </a:r>
            <a:r>
              <a:rPr lang="en-US" i="1" spc="-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</a:t>
            </a:r>
            <a:r>
              <a:rPr lang="en-US" spc="-1" dirty="0">
                <a:ea typeface="ＭＳ Ｐゴシック"/>
              </a:rPr>
              <a:t> is not empty {</a:t>
            </a:r>
          </a:p>
          <a:p>
            <a:pPr marL="279400" lvl="1" indent="0"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select a starting node </a:t>
            </a:r>
            <a:r>
              <a:rPr lang="en-US" i="1" spc="-1" dirty="0">
                <a:latin typeface="Times New Roman"/>
                <a:ea typeface="ＭＳ Ｐゴシック"/>
              </a:rPr>
              <a:t>n </a:t>
            </a:r>
            <a:r>
              <a:rPr lang="en-US" spc="-1" dirty="0">
                <a:latin typeface="Times New Roman"/>
                <a:ea typeface="ＭＳ Ｐゴシック"/>
              </a:rPr>
              <a:t>in</a:t>
            </a:r>
            <a:r>
              <a:rPr lang="en-US" i="1" spc="-1" dirty="0">
                <a:latin typeface="Times New Roman"/>
                <a:ea typeface="ＭＳ Ｐゴシック"/>
              </a:rPr>
              <a:t> T</a:t>
            </a:r>
            <a:endParaRPr lang="en-US" spc="-1" dirty="0"/>
          </a:p>
          <a:p>
            <a:pPr marL="279400" lvl="1" indent="0"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let </a:t>
            </a:r>
            <a:r>
              <a:rPr lang="en-US" i="1" spc="-1" dirty="0">
                <a:latin typeface="Times New Roman"/>
                <a:ea typeface="ＭＳ Ｐゴシック"/>
              </a:rPr>
              <a:t>CC</a:t>
            </a:r>
            <a:r>
              <a:rPr lang="en-US" spc="-1" dirty="0">
                <a:latin typeface="Times New Roman"/>
                <a:ea typeface="ＭＳ Ｐゴシック"/>
              </a:rPr>
              <a:t> =  </a:t>
            </a:r>
            <a:r>
              <a:rPr lang="en-US" spc="-1" dirty="0" err="1">
                <a:latin typeface="Times New Roman"/>
                <a:ea typeface="ＭＳ Ｐゴシック"/>
              </a:rPr>
              <a:t>dfe</a:t>
            </a:r>
            <a:r>
              <a:rPr lang="en-US" spc="-1" dirty="0">
                <a:latin typeface="Times New Roman"/>
                <a:ea typeface="ＭＳ Ｐゴシック"/>
              </a:rPr>
              <a:t>(</a:t>
            </a:r>
            <a:r>
              <a:rPr lang="en-US" i="1" spc="-1" dirty="0">
                <a:latin typeface="Times New Roman"/>
                <a:ea typeface="ＭＳ Ｐゴシック"/>
              </a:rPr>
              <a:t>n</a:t>
            </a:r>
            <a:r>
              <a:rPr lang="en-US" spc="-1" dirty="0">
                <a:latin typeface="Times New Roman"/>
                <a:ea typeface="ＭＳ Ｐゴシック"/>
              </a:rPr>
              <a:t>)</a:t>
            </a:r>
          </a:p>
          <a:p>
            <a:pPr marL="279400" lvl="1" indent="0">
              <a:spcBef>
                <a:spcPts val="320"/>
              </a:spcBef>
              <a:buNone/>
            </a:pPr>
            <a:r>
              <a:rPr lang="en-US" b="1" dirty="0"/>
              <a:t>print</a:t>
            </a:r>
            <a:r>
              <a:rPr lang="en-US" dirty="0"/>
              <a:t> </a:t>
            </a:r>
            <a:r>
              <a:rPr lang="en-US" i="1" spc="-1" dirty="0">
                <a:latin typeface="Times New Roman"/>
                <a:ea typeface="ＭＳ Ｐゴシック"/>
              </a:rPr>
              <a:t>CC</a:t>
            </a:r>
          </a:p>
          <a:p>
            <a:pPr marL="279400" lvl="1" indent="0">
              <a:buNone/>
            </a:pPr>
            <a:r>
              <a:rPr lang="en-US" i="1" spc="-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</a:t>
            </a:r>
            <a:r>
              <a:rPr lang="en-US" spc="-1" dirty="0">
                <a:ea typeface="ＭＳ Ｐゴシック"/>
              </a:rPr>
              <a:t> = </a:t>
            </a:r>
            <a:r>
              <a:rPr lang="en-US" i="1" spc="-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</a:t>
            </a:r>
            <a:r>
              <a:rPr lang="en-US" spc="-1" dirty="0">
                <a:ea typeface="ＭＳ Ｐゴシック"/>
              </a:rPr>
              <a:t> – </a:t>
            </a:r>
            <a:r>
              <a:rPr lang="en-US" i="1" spc="-1" dirty="0">
                <a:latin typeface="Times New Roman"/>
                <a:ea typeface="ＭＳ Ｐゴシック"/>
              </a:rPr>
              <a:t>CC</a:t>
            </a:r>
          </a:p>
          <a:p>
            <a:pPr marL="0" indent="0">
              <a:buNone/>
            </a:pPr>
            <a:r>
              <a:rPr lang="en-US" spc="-1" dirty="0">
                <a:ea typeface="ＭＳ Ｐゴシック"/>
              </a:rPr>
              <a:t>}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1D850-58B5-4A47-A242-6A24B2F56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51927-6DCF-18C9-171A-99D637FDF0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92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D153-04A3-5A4E-849D-7FF33098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Scala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B434C-5EB6-B442-BE36-D1D43B425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312432"/>
            <a:ext cx="7763751" cy="42265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printCC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{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b="1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 = </a:t>
            </a:r>
            <a:r>
              <a:rPr lang="en-US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nodes</a:t>
            </a:r>
            <a:br>
              <a:rPr lang="en-US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(!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t.isEmpty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{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b="1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from =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t.iterator.next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b="1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cc =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dfe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(from, Set())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i="1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println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"cc: 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+cc)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t = t -- cc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}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C82CE-15DC-844A-84FB-D5EA0957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8580-7A86-AF76-9076-5204896BF5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35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A53F-F109-D946-A115-16CD1A4C1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B945-F6BF-634A-B718-887797088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446028"/>
            <a:ext cx="7910195" cy="3549307"/>
          </a:xfrm>
        </p:spPr>
        <p:txBody>
          <a:bodyPr/>
          <a:lstStyle/>
          <a:p>
            <a:r>
              <a:rPr lang="en-US" dirty="0"/>
              <a:t>Problem: find a path from s to t in a graph G</a:t>
            </a:r>
          </a:p>
          <a:p>
            <a:r>
              <a:rPr lang="en-US" dirty="0"/>
              <a:t>Recursive Algorithm:</a:t>
            </a:r>
          </a:p>
          <a:p>
            <a:pPr lvl="1"/>
            <a:r>
              <a:rPr lang="en-US" b="1" dirty="0"/>
              <a:t>"A journey of a thousand miles begins with a single step" (Laozi)</a:t>
            </a:r>
          </a:p>
          <a:p>
            <a:pPr lvl="1"/>
            <a:r>
              <a:rPr lang="en-US" b="1" dirty="0"/>
              <a:t>=&gt; a path starts with an edge from s to an adjacent node</a:t>
            </a:r>
          </a:p>
          <a:p>
            <a:pPr lvl="1"/>
            <a:endParaRPr lang="en-US" b="1" dirty="0"/>
          </a:p>
          <a:p>
            <a:r>
              <a:rPr lang="en-US" dirty="0"/>
              <a:t>to find a path from s to t</a:t>
            </a:r>
          </a:p>
          <a:p>
            <a:pPr lvl="1"/>
            <a:r>
              <a:rPr lang="en-US" dirty="0"/>
              <a:t>go to an adjacent node a</a:t>
            </a:r>
          </a:p>
          <a:p>
            <a:pPr lvl="1"/>
            <a:r>
              <a:rPr lang="en-US" dirty="0"/>
              <a:t>find a path from a to t</a:t>
            </a:r>
          </a:p>
          <a:p>
            <a:pPr lvl="1"/>
            <a:r>
              <a:rPr lang="en-US" dirty="0"/>
              <a:t>if not found try with another adjacent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B8D41-6087-A54C-96EA-A9218857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33</a:t>
            </a:fld>
            <a:endParaRPr lang="fr-FR" sz="1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571FF3A-C8CF-C947-B5BA-95B86EC111AF}"/>
              </a:ext>
            </a:extLst>
          </p:cNvPr>
          <p:cNvSpPr/>
          <p:nvPr/>
        </p:nvSpPr>
        <p:spPr bwMode="auto">
          <a:xfrm>
            <a:off x="7226211" y="305527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279EE38-3D5A-3142-8554-37582C8492AC}"/>
              </a:ext>
            </a:extLst>
          </p:cNvPr>
          <p:cNvSpPr/>
          <p:nvPr/>
        </p:nvSpPr>
        <p:spPr bwMode="auto">
          <a:xfrm>
            <a:off x="6227729" y="349744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EB40F3-E395-EB45-9718-DBF6EF800B8D}"/>
              </a:ext>
            </a:extLst>
          </p:cNvPr>
          <p:cNvSpPr/>
          <p:nvPr/>
        </p:nvSpPr>
        <p:spPr bwMode="auto">
          <a:xfrm>
            <a:off x="7373357" y="3938876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7E8135-E6BD-8D43-BCFC-26FA6378435E}"/>
              </a:ext>
            </a:extLst>
          </p:cNvPr>
          <p:cNvSpPr/>
          <p:nvPr/>
        </p:nvSpPr>
        <p:spPr bwMode="auto">
          <a:xfrm>
            <a:off x="8495687" y="459594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2FF148-0944-764B-AC58-D8B3EA130B93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 bwMode="auto">
          <a:xfrm flipV="1">
            <a:off x="6568632" y="3254973"/>
            <a:ext cx="657579" cy="3009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3BEBF9-9352-9343-8AAF-E4B7B8EF89D5}"/>
              </a:ext>
            </a:extLst>
          </p:cNvPr>
          <p:cNvCxnSpPr>
            <a:cxnSpLocks/>
            <a:stCxn id="7" idx="2"/>
            <a:endCxn id="6" idx="5"/>
          </p:cNvCxnSpPr>
          <p:nvPr/>
        </p:nvCxnSpPr>
        <p:spPr bwMode="auto">
          <a:xfrm flipH="1" flipV="1">
            <a:off x="6568632" y="3838345"/>
            <a:ext cx="804725" cy="3002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9E5D5073-F7F9-DA4A-AE65-311C5F28C870}"/>
              </a:ext>
            </a:extLst>
          </p:cNvPr>
          <p:cNvSpPr/>
          <p:nvPr/>
        </p:nvSpPr>
        <p:spPr bwMode="auto">
          <a:xfrm>
            <a:off x="6227729" y="4496094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DC7E0E4-642C-F345-8EDE-38B4F46DCE2C}"/>
              </a:ext>
            </a:extLst>
          </p:cNvPr>
          <p:cNvCxnSpPr>
            <a:cxnSpLocks/>
            <a:stCxn id="22" idx="0"/>
            <a:endCxn id="6" idx="4"/>
          </p:cNvCxnSpPr>
          <p:nvPr/>
        </p:nvCxnSpPr>
        <p:spPr bwMode="auto">
          <a:xfrm flipV="1">
            <a:off x="6427426" y="3896835"/>
            <a:ext cx="0" cy="599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EF706BCF-5DAA-7040-8040-9D16FAF1E761}"/>
              </a:ext>
            </a:extLst>
          </p:cNvPr>
          <p:cNvSpPr/>
          <p:nvPr/>
        </p:nvSpPr>
        <p:spPr bwMode="auto">
          <a:xfrm>
            <a:off x="7559040" y="4328160"/>
            <a:ext cx="924560" cy="776407"/>
          </a:xfrm>
          <a:custGeom>
            <a:avLst/>
            <a:gdLst>
              <a:gd name="connsiteX0" fmla="*/ 0 w 924560"/>
              <a:gd name="connsiteY0" fmla="*/ 0 h 776407"/>
              <a:gd name="connsiteX1" fmla="*/ 81280 w 924560"/>
              <a:gd name="connsiteY1" fmla="*/ 640080 h 776407"/>
              <a:gd name="connsiteX2" fmla="*/ 426720 w 924560"/>
              <a:gd name="connsiteY2" fmla="*/ 223520 h 776407"/>
              <a:gd name="connsiteX3" fmla="*/ 548640 w 924560"/>
              <a:gd name="connsiteY3" fmla="*/ 762000 h 776407"/>
              <a:gd name="connsiteX4" fmla="*/ 924560 w 924560"/>
              <a:gd name="connsiteY4" fmla="*/ 568960 h 7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60" h="776407">
                <a:moveTo>
                  <a:pt x="0" y="0"/>
                </a:moveTo>
                <a:cubicBezTo>
                  <a:pt x="5080" y="301413"/>
                  <a:pt x="10160" y="602827"/>
                  <a:pt x="81280" y="640080"/>
                </a:cubicBezTo>
                <a:cubicBezTo>
                  <a:pt x="152400" y="677333"/>
                  <a:pt x="348827" y="203200"/>
                  <a:pt x="426720" y="223520"/>
                </a:cubicBezTo>
                <a:cubicBezTo>
                  <a:pt x="504613" y="243840"/>
                  <a:pt x="465667" y="704427"/>
                  <a:pt x="548640" y="762000"/>
                </a:cubicBezTo>
                <a:cubicBezTo>
                  <a:pt x="631613" y="819573"/>
                  <a:pt x="778086" y="694266"/>
                  <a:pt x="924560" y="568960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ECC622C7-7401-9541-8A81-C577516AFE26}"/>
              </a:ext>
            </a:extLst>
          </p:cNvPr>
          <p:cNvSpPr/>
          <p:nvPr/>
        </p:nvSpPr>
        <p:spPr bwMode="auto">
          <a:xfrm>
            <a:off x="5863539" y="2905760"/>
            <a:ext cx="3215197" cy="2674657"/>
          </a:xfrm>
          <a:custGeom>
            <a:avLst/>
            <a:gdLst>
              <a:gd name="connsiteX0" fmla="*/ 1085901 w 3215197"/>
              <a:gd name="connsiteY0" fmla="*/ 836158 h 2809775"/>
              <a:gd name="connsiteX1" fmla="*/ 1258621 w 3215197"/>
              <a:gd name="connsiteY1" fmla="*/ 63998 h 2809775"/>
              <a:gd name="connsiteX2" fmla="*/ 2233981 w 3215197"/>
              <a:gd name="connsiteY2" fmla="*/ 114798 h 2809775"/>
              <a:gd name="connsiteX3" fmla="*/ 3046781 w 3215197"/>
              <a:gd name="connsiteY3" fmla="*/ 683758 h 2809775"/>
              <a:gd name="connsiteX4" fmla="*/ 3209341 w 3215197"/>
              <a:gd name="connsiteY4" fmla="*/ 1760718 h 2809775"/>
              <a:gd name="connsiteX5" fmla="*/ 2935021 w 3215197"/>
              <a:gd name="connsiteY5" fmla="*/ 2492238 h 2809775"/>
              <a:gd name="connsiteX6" fmla="*/ 1532941 w 3215197"/>
              <a:gd name="connsiteY6" fmla="*/ 2685278 h 2809775"/>
              <a:gd name="connsiteX7" fmla="*/ 141021 w 3215197"/>
              <a:gd name="connsiteY7" fmla="*/ 2746238 h 2809775"/>
              <a:gd name="connsiteX8" fmla="*/ 120701 w 3215197"/>
              <a:gd name="connsiteY8" fmla="*/ 1750558 h 2809775"/>
              <a:gd name="connsiteX9" fmla="*/ 791261 w 3215197"/>
              <a:gd name="connsiteY9" fmla="*/ 1496558 h 2809775"/>
              <a:gd name="connsiteX10" fmla="*/ 1085901 w 3215197"/>
              <a:gd name="connsiteY10" fmla="*/ 836158 h 28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5197" h="2809775">
                <a:moveTo>
                  <a:pt x="1085901" y="836158"/>
                </a:moveTo>
                <a:cubicBezTo>
                  <a:pt x="1163794" y="597398"/>
                  <a:pt x="1067274" y="184225"/>
                  <a:pt x="1258621" y="63998"/>
                </a:cubicBezTo>
                <a:cubicBezTo>
                  <a:pt x="1449968" y="-56229"/>
                  <a:pt x="1935954" y="11505"/>
                  <a:pt x="2233981" y="114798"/>
                </a:cubicBezTo>
                <a:cubicBezTo>
                  <a:pt x="2532008" y="218091"/>
                  <a:pt x="2884221" y="409438"/>
                  <a:pt x="3046781" y="683758"/>
                </a:cubicBezTo>
                <a:cubicBezTo>
                  <a:pt x="3209341" y="958078"/>
                  <a:pt x="3227968" y="1459305"/>
                  <a:pt x="3209341" y="1760718"/>
                </a:cubicBezTo>
                <a:cubicBezTo>
                  <a:pt x="3190714" y="2062131"/>
                  <a:pt x="3214421" y="2338145"/>
                  <a:pt x="2935021" y="2492238"/>
                </a:cubicBezTo>
                <a:cubicBezTo>
                  <a:pt x="2655621" y="2646331"/>
                  <a:pt x="1998608" y="2642945"/>
                  <a:pt x="1532941" y="2685278"/>
                </a:cubicBezTo>
                <a:cubicBezTo>
                  <a:pt x="1067274" y="2727611"/>
                  <a:pt x="376394" y="2902025"/>
                  <a:pt x="141021" y="2746238"/>
                </a:cubicBezTo>
                <a:cubicBezTo>
                  <a:pt x="-94352" y="2590451"/>
                  <a:pt x="12328" y="1958838"/>
                  <a:pt x="120701" y="1750558"/>
                </a:cubicBezTo>
                <a:cubicBezTo>
                  <a:pt x="229074" y="1542278"/>
                  <a:pt x="625314" y="1647265"/>
                  <a:pt x="791261" y="1496558"/>
                </a:cubicBezTo>
                <a:cubicBezTo>
                  <a:pt x="957208" y="1345851"/>
                  <a:pt x="1008008" y="1074918"/>
                  <a:pt x="1085901" y="836158"/>
                </a:cubicBezTo>
                <a:close/>
              </a:path>
            </a:pathLst>
          </a:cu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BA482A5-EC0C-398E-424E-613F429D75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146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3904-85EB-B948-8A95-8FBD1D2A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460508"/>
            <a:ext cx="7488237" cy="508000"/>
          </a:xfrm>
        </p:spPr>
        <p:txBody>
          <a:bodyPr/>
          <a:lstStyle/>
          <a:p>
            <a:r>
              <a:rPr lang="en-US" dirty="0"/>
              <a:t>In Scala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EDD4-8B26-FE4D-9531-C90283AB8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00" y="1222508"/>
            <a:ext cx="7315200" cy="3549307"/>
          </a:xfrm>
        </p:spPr>
        <p:txBody>
          <a:bodyPr/>
          <a:lstStyle/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explored =</a:t>
            </a: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Set[Node]()</a:t>
            </a:r>
          </a:p>
          <a:p>
            <a:pPr marL="279400" lvl="1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findPath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(s: Node, t: Node):List[Node] = {</a:t>
            </a:r>
          </a:p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explored = explored + s</a:t>
            </a:r>
          </a:p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if (s == t) return List(s)</a:t>
            </a:r>
          </a:p>
          <a:p>
            <a:pPr marL="552450" lvl="2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for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(n &lt;-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s.adj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{</a:t>
            </a:r>
          </a:p>
          <a:p>
            <a:pPr marL="971550" lvl="3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(!(explored contains n)) {</a:t>
            </a:r>
          </a:p>
          <a:p>
            <a:pPr marL="971550" lvl="3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p =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findPath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(n, t)</a:t>
            </a:r>
          </a:p>
          <a:p>
            <a:pPr marL="971550" lvl="3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if (p != List()) return s :: p</a:t>
            </a:r>
          </a:p>
          <a:p>
            <a:pPr marL="971550" lvl="3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}</a:t>
            </a:r>
          </a:p>
          <a:p>
            <a:pPr marL="552450" lvl="2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}</a:t>
            </a:r>
          </a:p>
          <a:p>
            <a:pPr marL="552450" lvl="2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List()</a:t>
            </a:r>
          </a:p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}</a:t>
            </a:r>
          </a:p>
          <a:p>
            <a:pPr marL="27940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1F06B-AAE1-2E4E-BD77-B3C56D9B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34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FDC9F-CAAD-C900-58E4-D013C5E143B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17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3904-85EB-B948-8A95-8FBD1D2A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460508"/>
            <a:ext cx="7488237" cy="508000"/>
          </a:xfrm>
        </p:spPr>
        <p:txBody>
          <a:bodyPr/>
          <a:lstStyle/>
          <a:p>
            <a:r>
              <a:rPr lang="en-US" dirty="0"/>
              <a:t>Embedded in another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EDD4-8B26-FE4D-9531-C90283AB8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8" y="1188720"/>
            <a:ext cx="7315200" cy="3329095"/>
          </a:xfrm>
        </p:spPr>
        <p:txBody>
          <a:bodyPr/>
          <a:lstStyle/>
          <a:p>
            <a:pPr marL="279400" lvl="1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path(from: Node,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dest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Node):List[Node] = {</a:t>
            </a:r>
          </a:p>
          <a:p>
            <a:pPr marL="279400" lvl="1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explored =</a:t>
            </a: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Set[Node]()</a:t>
            </a:r>
          </a:p>
          <a:p>
            <a:pPr marL="279400" lvl="1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findPath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(s: Node, t: Node):List[Node] = {</a:t>
            </a:r>
          </a:p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...</a:t>
            </a:r>
          </a:p>
          <a:p>
            <a:pPr marL="279400" lvl="1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}</a:t>
            </a:r>
          </a:p>
          <a:p>
            <a:pPr marL="27940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</a:p>
          <a:p>
            <a:pPr marL="27940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findPath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(from,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dest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279400" lvl="1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1F06B-AAE1-2E4E-BD77-B3C56D9B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35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EE44C-5C3A-C9AA-E87B-EA061BECB4F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81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58A6-413E-D74E-8A9C-E922514A3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9CA6D-A6A7-4946-9AB4-58E48F111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39" y="1232422"/>
            <a:ext cx="5225361" cy="3845392"/>
          </a:xfrm>
        </p:spPr>
        <p:txBody>
          <a:bodyPr/>
          <a:lstStyle/>
          <a:p>
            <a:r>
              <a:rPr lang="en-US" dirty="0"/>
              <a:t>path(s, t)		ex = {s)</a:t>
            </a:r>
          </a:p>
          <a:p>
            <a:pPr lvl="1"/>
            <a:r>
              <a:rPr lang="en-US" dirty="0"/>
              <a:t>path(a, t)		ex = {s, a}</a:t>
            </a:r>
          </a:p>
          <a:p>
            <a:pPr lvl="2"/>
            <a:r>
              <a:rPr lang="en-US" dirty="0"/>
              <a:t>path(d, t)	ex = {s, a, d}</a:t>
            </a:r>
          </a:p>
          <a:p>
            <a:pPr lvl="2"/>
            <a:r>
              <a:rPr lang="en-US" dirty="0"/>
              <a:t>← ()</a:t>
            </a:r>
          </a:p>
          <a:p>
            <a:pPr lvl="1"/>
            <a:r>
              <a:rPr lang="en-US" dirty="0"/>
              <a:t>← ()</a:t>
            </a:r>
          </a:p>
          <a:p>
            <a:pPr lvl="1"/>
            <a:r>
              <a:rPr lang="en-US" dirty="0"/>
              <a:t>path(b, t)		ex = {s, a, d, b}</a:t>
            </a:r>
          </a:p>
          <a:p>
            <a:pPr lvl="2"/>
            <a:r>
              <a:rPr lang="en-US" dirty="0"/>
              <a:t>path(c, t)		ex = {s, a, d, b, c}</a:t>
            </a:r>
          </a:p>
          <a:p>
            <a:pPr lvl="3"/>
            <a:r>
              <a:rPr lang="en-US" dirty="0"/>
              <a:t>path(t, t)	ex = {s, a, d, b, c, t}</a:t>
            </a:r>
          </a:p>
          <a:p>
            <a:pPr lvl="3"/>
            <a:r>
              <a:rPr lang="en-US" dirty="0"/>
              <a:t>← (t)</a:t>
            </a:r>
          </a:p>
          <a:p>
            <a:pPr lvl="2"/>
            <a:r>
              <a:rPr lang="en-US" dirty="0"/>
              <a:t>← (c, t)</a:t>
            </a:r>
          </a:p>
          <a:p>
            <a:pPr lvl="1"/>
            <a:r>
              <a:rPr lang="en-US" dirty="0"/>
              <a:t>← (b, c, t)</a:t>
            </a:r>
          </a:p>
          <a:p>
            <a:r>
              <a:rPr lang="en-US" dirty="0"/>
              <a:t>← (s. b. c. 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3FE7A-16DB-774A-B71A-D261A903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36</a:t>
            </a:fld>
            <a:endParaRPr lang="fr-FR" sz="1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7842E6E-C1DE-204D-B356-F732CECCAC55}"/>
              </a:ext>
            </a:extLst>
          </p:cNvPr>
          <p:cNvSpPr/>
          <p:nvPr/>
        </p:nvSpPr>
        <p:spPr bwMode="auto">
          <a:xfrm>
            <a:off x="6868369" y="1614452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5B171D-72A7-B043-ABE0-F229B945488D}"/>
              </a:ext>
            </a:extLst>
          </p:cNvPr>
          <p:cNvSpPr/>
          <p:nvPr/>
        </p:nvSpPr>
        <p:spPr bwMode="auto">
          <a:xfrm>
            <a:off x="5869887" y="2056618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710883-516E-D74F-A9D6-E20438AB3889}"/>
              </a:ext>
            </a:extLst>
          </p:cNvPr>
          <p:cNvSpPr/>
          <p:nvPr/>
        </p:nvSpPr>
        <p:spPr bwMode="auto">
          <a:xfrm>
            <a:off x="7167916" y="2458785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581B40-F1E0-1A41-8F14-8DCC27D0E912}"/>
              </a:ext>
            </a:extLst>
          </p:cNvPr>
          <p:cNvSpPr/>
          <p:nvPr/>
        </p:nvSpPr>
        <p:spPr bwMode="auto">
          <a:xfrm>
            <a:off x="8137845" y="3155118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4C98D5-176C-0B4C-B555-032E9894E3E7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 bwMode="auto">
          <a:xfrm flipV="1">
            <a:off x="6210790" y="1814149"/>
            <a:ext cx="657579" cy="3009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4C8415-8CC6-BD47-8E41-1B75F2CD1E5C}"/>
              </a:ext>
            </a:extLst>
          </p:cNvPr>
          <p:cNvCxnSpPr>
            <a:cxnSpLocks/>
            <a:stCxn id="7" idx="2"/>
            <a:endCxn id="6" idx="5"/>
          </p:cNvCxnSpPr>
          <p:nvPr/>
        </p:nvCxnSpPr>
        <p:spPr bwMode="auto">
          <a:xfrm flipH="1" flipV="1">
            <a:off x="6210790" y="2397521"/>
            <a:ext cx="957126" cy="26096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81568433-E5DE-9E49-9038-FD2C832A23C0}"/>
              </a:ext>
            </a:extLst>
          </p:cNvPr>
          <p:cNvSpPr/>
          <p:nvPr/>
        </p:nvSpPr>
        <p:spPr bwMode="auto">
          <a:xfrm>
            <a:off x="5869887" y="3055270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lang="en-US" sz="1600" dirty="0">
                <a:latin typeface="Trebuchet MS" pitchFamily="-111" charset="0"/>
              </a:rPr>
              <a:t>c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D263F8-B191-264C-BD78-8FD6887992A1}"/>
              </a:ext>
            </a:extLst>
          </p:cNvPr>
          <p:cNvCxnSpPr>
            <a:cxnSpLocks/>
            <a:stCxn id="11" idx="0"/>
            <a:endCxn id="6" idx="4"/>
          </p:cNvCxnSpPr>
          <p:nvPr/>
        </p:nvCxnSpPr>
        <p:spPr bwMode="auto">
          <a:xfrm flipV="1">
            <a:off x="6069584" y="2456011"/>
            <a:ext cx="0" cy="599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29D222A-01F1-CC46-A8F1-2CD878315F64}"/>
              </a:ext>
            </a:extLst>
          </p:cNvPr>
          <p:cNvSpPr/>
          <p:nvPr/>
        </p:nvSpPr>
        <p:spPr bwMode="auto">
          <a:xfrm>
            <a:off x="7167915" y="3823675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u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3536C47-7619-F140-A801-2B2FB18CA1F6}"/>
              </a:ext>
            </a:extLst>
          </p:cNvPr>
          <p:cNvSpPr/>
          <p:nvPr/>
        </p:nvSpPr>
        <p:spPr bwMode="auto">
          <a:xfrm>
            <a:off x="8132765" y="1657225"/>
            <a:ext cx="399393" cy="399393"/>
          </a:xfrm>
          <a:prstGeom prst="ellipse">
            <a:avLst/>
          </a:prstGeom>
          <a:solidFill>
            <a:srgbClr val="FEEC8B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-111" charset="0"/>
              </a:rPr>
              <a:t>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E08385-BB61-5048-9CB4-23727CDDA80E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 flipH="1" flipV="1">
            <a:off x="7267763" y="1797816"/>
            <a:ext cx="865002" cy="591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F4A258-8E04-2F4F-8D74-F6EC77167580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 bwMode="auto">
          <a:xfrm flipH="1">
            <a:off x="6210790" y="2799688"/>
            <a:ext cx="1015616" cy="314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282D5BA-242A-664F-93E6-B9FD7916CE88}"/>
              </a:ext>
            </a:extLst>
          </p:cNvPr>
          <p:cNvCxnSpPr>
            <a:cxnSpLocks/>
            <a:stCxn id="8" idx="1"/>
            <a:endCxn id="7" idx="5"/>
          </p:cNvCxnSpPr>
          <p:nvPr/>
        </p:nvCxnSpPr>
        <p:spPr bwMode="auto">
          <a:xfrm flipH="1" flipV="1">
            <a:off x="7508819" y="2799688"/>
            <a:ext cx="687516" cy="4139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2969DE1-8A1B-4B43-A075-ED2A9EDD5E93}"/>
              </a:ext>
            </a:extLst>
          </p:cNvPr>
          <p:cNvCxnSpPr>
            <a:cxnSpLocks/>
            <a:stCxn id="15" idx="1"/>
            <a:endCxn id="11" idx="5"/>
          </p:cNvCxnSpPr>
          <p:nvPr/>
        </p:nvCxnSpPr>
        <p:spPr bwMode="auto">
          <a:xfrm flipH="1" flipV="1">
            <a:off x="6210790" y="3396173"/>
            <a:ext cx="1015615" cy="4859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E49D2E-96D7-964C-B58A-8B39E54755A1}"/>
              </a:ext>
            </a:extLst>
          </p:cNvPr>
          <p:cNvCxnSpPr>
            <a:cxnSpLocks/>
            <a:stCxn id="8" idx="2"/>
            <a:endCxn id="11" idx="6"/>
          </p:cNvCxnSpPr>
          <p:nvPr/>
        </p:nvCxnSpPr>
        <p:spPr bwMode="auto">
          <a:xfrm flipH="1" flipV="1">
            <a:off x="6269280" y="3254967"/>
            <a:ext cx="1868565" cy="998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12247012-EC77-D42A-ADD4-4E2561CE1E4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871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BD21-D977-B14B-8886-4A70017A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the algorithm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8295-5C36-8D44-A24B-C2122E46C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  <a:p>
            <a:pPr lvl="1"/>
            <a:r>
              <a:rPr lang="en-US" dirty="0"/>
              <a:t>by the recursive relation</a:t>
            </a:r>
          </a:p>
          <a:p>
            <a:pPr lvl="1"/>
            <a:endParaRPr lang="en-US" dirty="0"/>
          </a:p>
          <a:p>
            <a:r>
              <a:rPr lang="en-US" dirty="0"/>
              <a:t>Non determinism</a:t>
            </a:r>
          </a:p>
          <a:p>
            <a:pPr lvl="1"/>
            <a:r>
              <a:rPr lang="en-US" dirty="0"/>
              <a:t>may yield different results, depending on the order in which the adjacent nodes are considered</a:t>
            </a:r>
          </a:p>
          <a:p>
            <a:pPr lvl="1"/>
            <a:endParaRPr lang="en-US" dirty="0"/>
          </a:p>
          <a:p>
            <a:r>
              <a:rPr lang="en-US" dirty="0"/>
              <a:t>Path characteristics</a:t>
            </a:r>
          </a:p>
          <a:p>
            <a:pPr lvl="1"/>
            <a:r>
              <a:rPr lang="en-US" dirty="0"/>
              <a:t>return a simple path (not twice through the same node)</a:t>
            </a:r>
          </a:p>
          <a:p>
            <a:pPr lvl="1"/>
            <a:r>
              <a:rPr lang="en-US" dirty="0"/>
              <a:t>not necessarily the shortest path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5E0E4-68EB-9E4A-AB39-A6C2B55F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37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4E2C5-DB01-B16F-F0AB-C1EF7D15EB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8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finding the best route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</a:t>
            </a:fld>
            <a:endParaRPr lang="fr-FR" sz="180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7380" y="930318"/>
            <a:ext cx="3693657" cy="4208236"/>
            <a:chOff x="2208310" y="1295299"/>
            <a:chExt cx="4695522" cy="4959046"/>
          </a:xfrm>
        </p:grpSpPr>
        <p:pic>
          <p:nvPicPr>
            <p:cNvPr id="11" name="Picture 10" descr="carte-sat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8310" y="1295299"/>
              <a:ext cx="4695522" cy="495904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372201" y="5557471"/>
              <a:ext cx="361622" cy="400110"/>
            </a:xfrm>
            <a:prstGeom prst="rect">
              <a:avLst/>
            </a:prstGeom>
            <a:solidFill>
              <a:srgbClr val="00CC00"/>
            </a:solidFill>
          </p:spPr>
          <p:txBody>
            <a:bodyPr wrap="none" rtlCol="0">
              <a:spAutoFit/>
            </a:bodyPr>
            <a:lstStyle/>
            <a:p>
              <a:r>
                <a:rPr lang="fr-CA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17926" y="1387393"/>
              <a:ext cx="332192" cy="400110"/>
            </a:xfrm>
            <a:prstGeom prst="rect">
              <a:avLst/>
            </a:prstGeom>
            <a:solidFill>
              <a:srgbClr val="00CC00"/>
            </a:solidFill>
          </p:spPr>
          <p:txBody>
            <a:bodyPr wrap="none" rtlCol="0">
              <a:spAutoFit/>
            </a:bodyPr>
            <a:lstStyle/>
            <a:p>
              <a:r>
                <a:rPr lang="fr-CA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9855F-76B7-F9B9-8254-CCEFDA1C651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4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formalization for human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5</a:t>
            </a:fld>
            <a:endParaRPr lang="fr-FR" sz="180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02994" y="930318"/>
            <a:ext cx="4471535" cy="4188523"/>
            <a:chOff x="626660" y="1093988"/>
            <a:chExt cx="5314735" cy="5211202"/>
          </a:xfrm>
        </p:grpSpPr>
        <p:pic>
          <p:nvPicPr>
            <p:cNvPr id="7" name="Picture 6" descr="carte-plan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660" y="1093988"/>
              <a:ext cx="5314735" cy="521120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08264" y="5545820"/>
              <a:ext cx="361622" cy="400110"/>
            </a:xfrm>
            <a:prstGeom prst="rect">
              <a:avLst/>
            </a:prstGeom>
            <a:solidFill>
              <a:srgbClr val="00CC00"/>
            </a:solidFill>
          </p:spPr>
          <p:txBody>
            <a:bodyPr wrap="none" rtlCol="0">
              <a:spAutoFit/>
            </a:bodyPr>
            <a:lstStyle/>
            <a:p>
              <a:r>
                <a:rPr lang="fr-CA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12250" y="1235933"/>
              <a:ext cx="332192" cy="400110"/>
            </a:xfrm>
            <a:prstGeom prst="rect">
              <a:avLst/>
            </a:prstGeom>
            <a:solidFill>
              <a:srgbClr val="00CC00"/>
            </a:solidFill>
          </p:spPr>
          <p:txBody>
            <a:bodyPr wrap="none" rtlCol="0">
              <a:spAutoFit/>
            </a:bodyPr>
            <a:lstStyle/>
            <a:p>
              <a:r>
                <a:rPr lang="fr-CA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78A5BE-5771-592A-D57F-678A6DBDFE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3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formalization for machine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6</a:t>
            </a:fld>
            <a:endParaRPr lang="fr-FR" sz="1800">
              <a:solidFill>
                <a:schemeClr val="tx1"/>
              </a:solidFill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810051"/>
              </p:ext>
            </p:extLst>
          </p:nvPr>
        </p:nvGraphicFramePr>
        <p:xfrm>
          <a:off x="4702421" y="1798638"/>
          <a:ext cx="4132263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5200" imgH="1371600" progId="Equation.3">
                  <p:embed/>
                </p:oleObj>
              </mc:Choice>
              <mc:Fallback>
                <p:oleObj name="Equation" r:id="rId2" imgW="2235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421" y="1798638"/>
                        <a:ext cx="4132263" cy="253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726824" y="1058271"/>
            <a:ext cx="3873972" cy="3993048"/>
            <a:chOff x="726824" y="1058271"/>
            <a:chExt cx="3873972" cy="3993048"/>
          </a:xfrm>
        </p:grpSpPr>
        <p:grpSp>
          <p:nvGrpSpPr>
            <p:cNvPr id="6" name="Group 5"/>
            <p:cNvGrpSpPr/>
            <p:nvPr/>
          </p:nvGrpSpPr>
          <p:grpSpPr>
            <a:xfrm>
              <a:off x="726824" y="1058271"/>
              <a:ext cx="3873972" cy="3993048"/>
              <a:chOff x="943217" y="1234994"/>
              <a:chExt cx="3873972" cy="3993048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1211820" y="1607821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4350864" y="3550015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1260274" y="2553419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2275853" y="2333930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2544774" y="3045573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2405872" y="1380435"/>
                <a:ext cx="233018" cy="233018"/>
              </a:xfrm>
              <a:prstGeom prst="ellipse">
                <a:avLst/>
              </a:prstGeom>
              <a:solidFill>
                <a:srgbClr val="00CC00"/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241582" y="3257165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570846" y="4364938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793159" y="4995024"/>
                <a:ext cx="233018" cy="233018"/>
              </a:xfrm>
              <a:prstGeom prst="ellipse">
                <a:avLst/>
              </a:prstGeom>
              <a:solidFill>
                <a:srgbClr val="00CC00"/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3714598" y="4296909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3156219" y="1839512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817149" y="4019166"/>
                <a:ext cx="233018" cy="233018"/>
              </a:xfrm>
              <a:prstGeom prst="ellips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3659105" y="3332702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3660028" y="2424871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4231904" y="3066609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4584171" y="4096181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cxnSp>
            <p:nvCxnSpPr>
              <p:cNvPr id="23" name="Straight Connector 22"/>
              <p:cNvCxnSpPr>
                <a:stCxn id="12" idx="2"/>
                <a:endCxn id="7" idx="7"/>
              </p:cNvCxnSpPr>
              <p:nvPr/>
            </p:nvCxnSpPr>
            <p:spPr bwMode="auto">
              <a:xfrm rot="10800000" flipV="1">
                <a:off x="1410714" y="1496944"/>
                <a:ext cx="995159" cy="145002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>
                <a:stCxn id="7" idx="4"/>
                <a:endCxn id="9" idx="0"/>
              </p:cNvCxnSpPr>
              <p:nvPr/>
            </p:nvCxnSpPr>
            <p:spPr bwMode="auto">
              <a:xfrm rot="16200000" flipH="1">
                <a:off x="996266" y="2172902"/>
                <a:ext cx="712580" cy="4845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/>
              <p:cNvCxnSpPr>
                <a:stCxn id="18" idx="1"/>
                <a:endCxn id="13" idx="5"/>
              </p:cNvCxnSpPr>
              <p:nvPr/>
            </p:nvCxnSpPr>
            <p:spPr bwMode="auto">
              <a:xfrm rot="16200000" flipV="1">
                <a:off x="1347259" y="3549275"/>
                <a:ext cx="597233" cy="41079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>
                <a:stCxn id="11" idx="2"/>
                <a:endCxn id="9" idx="5"/>
              </p:cNvCxnSpPr>
              <p:nvPr/>
            </p:nvCxnSpPr>
            <p:spPr bwMode="auto">
              <a:xfrm rot="10800000">
                <a:off x="1459168" y="2752312"/>
                <a:ext cx="1085607" cy="40977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>
                <a:stCxn id="9" idx="4"/>
                <a:endCxn id="13" idx="0"/>
              </p:cNvCxnSpPr>
              <p:nvPr/>
            </p:nvCxnSpPr>
            <p:spPr bwMode="auto">
              <a:xfrm rot="5400000">
                <a:off x="1132073" y="3012455"/>
                <a:ext cx="470728" cy="18692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>
                <a:stCxn id="10" idx="2"/>
                <a:endCxn id="9" idx="5"/>
              </p:cNvCxnSpPr>
              <p:nvPr/>
            </p:nvCxnSpPr>
            <p:spPr bwMode="auto">
              <a:xfrm rot="10800000" flipV="1">
                <a:off x="1459167" y="2450438"/>
                <a:ext cx="816686" cy="30187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>
                <a:stCxn id="7" idx="5"/>
                <a:endCxn id="10" idx="1"/>
              </p:cNvCxnSpPr>
              <p:nvPr/>
            </p:nvCxnSpPr>
            <p:spPr bwMode="auto">
              <a:xfrm rot="16200000" flipH="1">
                <a:off x="1579675" y="1637751"/>
                <a:ext cx="561341" cy="899265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>
                <a:stCxn id="10" idx="5"/>
                <a:endCxn id="11" idx="0"/>
              </p:cNvCxnSpPr>
              <p:nvPr/>
            </p:nvCxnSpPr>
            <p:spPr bwMode="auto">
              <a:xfrm rot="16200000" flipH="1">
                <a:off x="2311639" y="2695929"/>
                <a:ext cx="512750" cy="1865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>
                <a:stCxn id="12" idx="4"/>
                <a:endCxn id="10" idx="0"/>
              </p:cNvCxnSpPr>
              <p:nvPr/>
            </p:nvCxnSpPr>
            <p:spPr bwMode="auto">
              <a:xfrm rot="5400000">
                <a:off x="2097134" y="1908682"/>
                <a:ext cx="720477" cy="13001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>
                <a:stCxn id="12" idx="5"/>
                <a:endCxn id="17" idx="1"/>
              </p:cNvCxnSpPr>
              <p:nvPr/>
            </p:nvCxnSpPr>
            <p:spPr bwMode="auto">
              <a:xfrm rot="16200000" flipH="1">
                <a:off x="2750400" y="1433692"/>
                <a:ext cx="294309" cy="58557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>
                <a:stCxn id="14" idx="1"/>
                <a:endCxn id="18" idx="6"/>
              </p:cNvCxnSpPr>
              <p:nvPr/>
            </p:nvCxnSpPr>
            <p:spPr bwMode="auto">
              <a:xfrm rot="16200000" flipV="1">
                <a:off x="2195875" y="3989967"/>
                <a:ext cx="263388" cy="55480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>
                <a:stCxn id="14" idx="0"/>
                <a:endCxn id="11" idx="5"/>
              </p:cNvCxnSpPr>
              <p:nvPr/>
            </p:nvCxnSpPr>
            <p:spPr bwMode="auto">
              <a:xfrm rot="5400000" flipH="1" flipV="1">
                <a:off x="2155275" y="3776546"/>
                <a:ext cx="1120472" cy="56312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>
                <a:stCxn id="15" idx="1"/>
                <a:endCxn id="18" idx="5"/>
              </p:cNvCxnSpPr>
              <p:nvPr/>
            </p:nvCxnSpPr>
            <p:spPr bwMode="auto">
              <a:xfrm rot="16200000" flipV="1">
                <a:off x="2016118" y="4217983"/>
                <a:ext cx="811090" cy="811242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>
                <a:stCxn id="15" idx="0"/>
                <a:endCxn id="14" idx="5"/>
              </p:cNvCxnSpPr>
              <p:nvPr/>
            </p:nvCxnSpPr>
            <p:spPr bwMode="auto">
              <a:xfrm rot="16200000" flipV="1">
                <a:off x="2624108" y="4709463"/>
                <a:ext cx="431193" cy="13992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>
                <a:stCxn id="19" idx="2"/>
                <a:endCxn id="11" idx="6"/>
              </p:cNvCxnSpPr>
              <p:nvPr/>
            </p:nvCxnSpPr>
            <p:spPr bwMode="auto">
              <a:xfrm rot="10800000">
                <a:off x="2777793" y="3162083"/>
                <a:ext cx="881313" cy="28712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>
                <a:stCxn id="20" idx="0"/>
                <a:endCxn id="17" idx="5"/>
              </p:cNvCxnSpPr>
              <p:nvPr/>
            </p:nvCxnSpPr>
            <p:spPr bwMode="auto">
              <a:xfrm rot="16200000" flipV="1">
                <a:off x="3372592" y="2020925"/>
                <a:ext cx="386466" cy="421425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" name="Oval 38"/>
              <p:cNvSpPr/>
              <p:nvPr/>
            </p:nvSpPr>
            <p:spPr bwMode="auto">
              <a:xfrm>
                <a:off x="3613692" y="3858647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4110765" y="4807443"/>
                <a:ext cx="233018" cy="23301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2000" b="0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Lucida Grande" pitchFamily="-65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07388" y="1234994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0.23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42344" y="1829189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0.33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760947" y="1444710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0.17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539557" y="2516591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0.22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782171" y="2959324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1.95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65648" y="2365130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0.22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943217" y="2085509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0.29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66521" y="2947674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0.22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560779" y="3623425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0.37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201646" y="3996253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0.22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679383" y="3553520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0.42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807557" y="4590448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0.12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782170" y="4485590"/>
                <a:ext cx="5820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A" sz="1400" dirty="0">
                    <a:solidFill>
                      <a:srgbClr val="FF0000"/>
                    </a:solidFill>
                  </a:rPr>
                  <a:t>0.46</a:t>
                </a: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2207420" y="1707792"/>
              <a:ext cx="5330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CA" sz="1400" dirty="0">
                  <a:solidFill>
                    <a:srgbClr val="FF0000"/>
                  </a:solidFill>
                </a:rPr>
                <a:t>0.27</a:t>
              </a: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5C066-6FFE-5647-C733-E52431EBFC4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2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graph G is made of two sets</a:t>
            </a:r>
          </a:p>
          <a:p>
            <a:pPr lvl="1"/>
            <a:r>
              <a:rPr lang="en-US" dirty="0"/>
              <a:t>a set V of </a:t>
            </a:r>
            <a:r>
              <a:rPr lang="en-US" b="1" dirty="0"/>
              <a:t>nodes</a:t>
            </a:r>
            <a:r>
              <a:rPr lang="en-US" dirty="0"/>
              <a:t> (or vertices)</a:t>
            </a:r>
          </a:p>
          <a:p>
            <a:pPr lvl="1"/>
            <a:r>
              <a:rPr lang="en-US" dirty="0"/>
              <a:t>a set E is of </a:t>
            </a:r>
            <a:r>
              <a:rPr lang="en-US" b="1" dirty="0"/>
              <a:t>edges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an edge is a pair {u, v} of nodes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Example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 = {a, b, c, d}</a:t>
            </a:r>
          </a:p>
          <a:p>
            <a:pPr lvl="1"/>
            <a:r>
              <a:rPr lang="en-US" dirty="0"/>
              <a:t>E = {{a, b}, {a, c}, {b, c}, {c, d}}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7</a:t>
            </a:fld>
            <a:endParaRPr lang="fr-FR" sz="1800">
              <a:solidFill>
                <a:schemeClr val="tx1"/>
              </a:solidFill>
            </a:endParaRPr>
          </a:p>
        </p:txBody>
      </p:sp>
      <p:pic>
        <p:nvPicPr>
          <p:cNvPr id="10" name="Picture 9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015" y="2847269"/>
            <a:ext cx="3708400" cy="2032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93CB8-6F62-4DF4-30EB-9EE399902E6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6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If there is an edge e = {v</a:t>
            </a:r>
            <a:r>
              <a:rPr lang="en-US" sz="1800" baseline="-25000" dirty="0"/>
              <a:t>1</a:t>
            </a:r>
            <a:r>
              <a:rPr lang="en-US" sz="1800" dirty="0"/>
              <a:t>, v</a:t>
            </a:r>
            <a:r>
              <a:rPr lang="en-US" sz="1800" baseline="-25000" dirty="0"/>
              <a:t>2</a:t>
            </a:r>
            <a:r>
              <a:rPr lang="en-US" sz="1800" dirty="0"/>
              <a:t>} in 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v</a:t>
            </a:r>
            <a:r>
              <a:rPr lang="en-US" sz="1800" baseline="-25000" dirty="0"/>
              <a:t>1</a:t>
            </a:r>
            <a:r>
              <a:rPr lang="en-US" sz="1800" dirty="0"/>
              <a:t> and v</a:t>
            </a:r>
            <a:r>
              <a:rPr lang="en-US" sz="1800" baseline="-25000" dirty="0"/>
              <a:t>2</a:t>
            </a:r>
            <a:r>
              <a:rPr lang="en-US" sz="1800" dirty="0"/>
              <a:t> are called the </a:t>
            </a:r>
            <a:r>
              <a:rPr lang="en-US" sz="1800" dirty="0">
                <a:solidFill>
                  <a:srgbClr val="0070C0"/>
                </a:solidFill>
              </a:rPr>
              <a:t>endpoints</a:t>
            </a:r>
            <a:r>
              <a:rPr lang="en-US" sz="1800" dirty="0"/>
              <a:t> of 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v</a:t>
            </a:r>
            <a:r>
              <a:rPr lang="en-US" sz="1800" baseline="-25000" dirty="0"/>
              <a:t>1</a:t>
            </a:r>
            <a:r>
              <a:rPr lang="en-US" sz="1800" dirty="0"/>
              <a:t> and v</a:t>
            </a:r>
            <a:r>
              <a:rPr lang="en-US" sz="1800" baseline="-25000" dirty="0"/>
              <a:t>2</a:t>
            </a:r>
            <a:r>
              <a:rPr lang="en-US" sz="1800" dirty="0"/>
              <a:t> are </a:t>
            </a:r>
            <a:r>
              <a:rPr lang="en-US" sz="1800" dirty="0">
                <a:solidFill>
                  <a:srgbClr val="0070C0"/>
                </a:solidFill>
              </a:rPr>
              <a:t>adjacent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edges induce an adjacency 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B463205-11FF-3F45-9F7B-7CBA6022064B}"/>
              </a:ext>
            </a:extLst>
          </p:cNvPr>
          <p:cNvSpPr/>
          <p:nvPr/>
        </p:nvSpPr>
        <p:spPr bwMode="auto">
          <a:xfrm>
            <a:off x="7623000" y="2138855"/>
            <a:ext cx="283779" cy="2837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70B55A-DCEE-9941-ABBF-48101FAA6BD3}"/>
              </a:ext>
            </a:extLst>
          </p:cNvPr>
          <p:cNvCxnSpPr>
            <a:cxnSpLocks/>
            <a:stCxn id="17" idx="5"/>
            <a:endCxn id="8" idx="1"/>
          </p:cNvCxnSpPr>
          <p:nvPr/>
        </p:nvCxnSpPr>
        <p:spPr bwMode="auto">
          <a:xfrm>
            <a:off x="6492321" y="1564829"/>
            <a:ext cx="1172237" cy="615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E6622DC-10BC-4A4C-A958-42FE47D82196}"/>
              </a:ext>
            </a:extLst>
          </p:cNvPr>
          <p:cNvSpPr/>
          <p:nvPr/>
        </p:nvSpPr>
        <p:spPr bwMode="auto">
          <a:xfrm>
            <a:off x="6250100" y="1322608"/>
            <a:ext cx="283779" cy="2837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456A1D-DE2A-B44C-9D57-0606CAA5A52D}"/>
              </a:ext>
            </a:extLst>
          </p:cNvPr>
          <p:cNvSpPr txBox="1"/>
          <p:nvPr/>
        </p:nvSpPr>
        <p:spPr>
          <a:xfrm>
            <a:off x="6391989" y="97503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v</a:t>
            </a:r>
            <a:r>
              <a:rPr lang="en-US" sz="1800" baseline="-25000" dirty="0">
                <a:latin typeface="Lucida Grande"/>
                <a:cs typeface="Lucida Grande"/>
              </a:rPr>
              <a:t>1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4DC6CA-9420-1141-90F1-89E7554485DC}"/>
              </a:ext>
            </a:extLst>
          </p:cNvPr>
          <p:cNvSpPr txBox="1"/>
          <p:nvPr/>
        </p:nvSpPr>
        <p:spPr>
          <a:xfrm>
            <a:off x="7800376" y="180535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v</a:t>
            </a:r>
            <a:r>
              <a:rPr lang="en-US" sz="1800" baseline="-25000" dirty="0">
                <a:latin typeface="Lucida Grande"/>
                <a:cs typeface="Lucida Grande"/>
              </a:rPr>
              <a:t>2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5E55CB-0EAC-9B47-9512-B431F0325010}"/>
              </a:ext>
            </a:extLst>
          </p:cNvPr>
          <p:cNvSpPr txBox="1"/>
          <p:nvPr/>
        </p:nvSpPr>
        <p:spPr>
          <a:xfrm>
            <a:off x="6815246" y="17738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AC63A35-529A-BD41-B8C6-98252DC558E8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flipH="1">
            <a:off x="5943058" y="1564829"/>
            <a:ext cx="348600" cy="4532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0BC457-538D-F949-833B-935F6C32F913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>
            <a:off x="5838335" y="1443076"/>
            <a:ext cx="411765" cy="214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20779C1-7BF6-7D48-8CA7-7C7DED6F0576}"/>
              </a:ext>
            </a:extLst>
          </p:cNvPr>
          <p:cNvCxnSpPr>
            <a:cxnSpLocks/>
            <a:stCxn id="8" idx="6"/>
          </p:cNvCxnSpPr>
          <p:nvPr/>
        </p:nvCxnSpPr>
        <p:spPr bwMode="auto">
          <a:xfrm flipV="1">
            <a:off x="7906779" y="2068845"/>
            <a:ext cx="606600" cy="211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DE54DE6-34B8-064A-825A-EADE150FA5F0}"/>
              </a:ext>
            </a:extLst>
          </p:cNvPr>
          <p:cNvCxnSpPr>
            <a:cxnSpLocks/>
            <a:stCxn id="8" idx="4"/>
          </p:cNvCxnSpPr>
          <p:nvPr/>
        </p:nvCxnSpPr>
        <p:spPr bwMode="auto">
          <a:xfrm flipH="1">
            <a:off x="7472856" y="2422634"/>
            <a:ext cx="292034" cy="488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EABEB-0993-D714-544E-0E5B7A1B736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8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directed</a:t>
            </a:r>
            <a:r>
              <a:rPr lang="en-US" dirty="0"/>
              <a:t> graph G is made of</a:t>
            </a:r>
          </a:p>
          <a:p>
            <a:pPr lvl="1"/>
            <a:r>
              <a:rPr lang="en-US" dirty="0"/>
              <a:t>a set V of </a:t>
            </a:r>
            <a:r>
              <a:rPr lang="en-US" b="1" dirty="0"/>
              <a:t>nodes</a:t>
            </a:r>
            <a:r>
              <a:rPr lang="en-US" dirty="0"/>
              <a:t> (or vertices)</a:t>
            </a:r>
          </a:p>
          <a:p>
            <a:pPr lvl="1"/>
            <a:r>
              <a:rPr lang="en-US" dirty="0"/>
              <a:t>a set E is of </a:t>
            </a:r>
            <a:r>
              <a:rPr lang="en-US" b="1" dirty="0"/>
              <a:t>directed</a:t>
            </a:r>
            <a:r>
              <a:rPr lang="en-US" dirty="0"/>
              <a:t> </a:t>
            </a:r>
            <a:r>
              <a:rPr lang="en-US" b="1" dirty="0"/>
              <a:t>edges</a:t>
            </a:r>
            <a:r>
              <a:rPr lang="en-US" dirty="0"/>
              <a:t> (or arcs)</a:t>
            </a:r>
          </a:p>
          <a:p>
            <a:pPr lvl="2"/>
            <a:r>
              <a:rPr lang="en-US" dirty="0"/>
              <a:t>a directed edge is an ordered pair (u, v) </a:t>
            </a:r>
            <a:r>
              <a:rPr lang="en-US"/>
              <a:t>of nodes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 = (V, A)</a:t>
            </a:r>
          </a:p>
          <a:p>
            <a:pPr lvl="1"/>
            <a:r>
              <a:rPr lang="en-US" dirty="0"/>
              <a:t>V = {a, b, c, d}</a:t>
            </a:r>
          </a:p>
          <a:p>
            <a:pPr lvl="1"/>
            <a:r>
              <a:rPr lang="en-US" dirty="0"/>
              <a:t>A = {(a, b), (a, c), (c, b), (d, c)}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9</a:t>
            </a:fld>
            <a:endParaRPr lang="fr-FR" sz="1800">
              <a:solidFill>
                <a:schemeClr val="tx1"/>
              </a:solidFill>
            </a:endParaRPr>
          </a:p>
        </p:txBody>
      </p:sp>
      <p:pic>
        <p:nvPicPr>
          <p:cNvPr id="2" name="Picture 1" descr="g1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146" y="2857500"/>
            <a:ext cx="3708400" cy="2032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B35A2-678F-F59E-2CC0-DF64205F91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29746"/>
      </p:ext>
    </p:extLst>
  </p:cSld>
  <p:clrMapOvr>
    <a:masterClrMapping/>
  </p:clrMapOvr>
</p:sld>
</file>

<file path=ppt/theme/theme1.xml><?xml version="1.0" encoding="utf-8"?>
<a:theme xmlns:a="http://schemas.openxmlformats.org/drawingml/2006/main" name="01_intro_si_case_util">
  <a:themeElements>
    <a:clrScheme name="01_intro_si_case_util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01_intro_si_case_ut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Lucida Sans" panose="020B0602030504020204" pitchFamily="34" charset="77"/>
            <a:cs typeface="Lucida Grande"/>
          </a:defRPr>
        </a:defPPr>
      </a:lstStyle>
    </a:txDef>
  </a:objectDefaults>
  <a:extraClrSchemeLst>
    <a:extraClrScheme>
      <a:clrScheme name="01_intro_si_case_util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HD:Users:gilles:__Preparation__:isi-cours:01_intro_si_case_util.ppt</Template>
  <TotalTime>108820</TotalTime>
  <Words>2237</Words>
  <Application>Microsoft Macintosh PowerPoint</Application>
  <PresentationFormat>On-screen Show (16:10)</PresentationFormat>
  <Paragraphs>443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CMU Sans Serif</vt:lpstr>
      <vt:lpstr>CMU Typewriter Text</vt:lpstr>
      <vt:lpstr>Helvetica</vt:lpstr>
      <vt:lpstr>Lucida Grande</vt:lpstr>
      <vt:lpstr>Lucida Sans</vt:lpstr>
      <vt:lpstr>Tahoma</vt:lpstr>
      <vt:lpstr>Times</vt:lpstr>
      <vt:lpstr>Times New Roman</vt:lpstr>
      <vt:lpstr>Trebuchet MS</vt:lpstr>
      <vt:lpstr>Wingdings</vt:lpstr>
      <vt:lpstr>01_intro_si_case_util</vt:lpstr>
      <vt:lpstr>Equation</vt:lpstr>
      <vt:lpstr>Algorithms on Graphs</vt:lpstr>
      <vt:lpstr>PowerPoint Presentation</vt:lpstr>
      <vt:lpstr>Motivations</vt:lpstr>
      <vt:lpstr>Example: finding the best route</vt:lpstr>
      <vt:lpstr>formalization for human processing</vt:lpstr>
      <vt:lpstr>formalization for machine processing</vt:lpstr>
      <vt:lpstr>Definitions</vt:lpstr>
      <vt:lpstr>Adjacency</vt:lpstr>
      <vt:lpstr>Definitions</vt:lpstr>
      <vt:lpstr>Data structures for graphs </vt:lpstr>
      <vt:lpstr>Simple Adjacency Set Representation</vt:lpstr>
      <vt:lpstr>Representing a directed graph</vt:lpstr>
      <vt:lpstr>Connectedness</vt:lpstr>
      <vt:lpstr>Connectedness</vt:lpstr>
      <vt:lpstr>PowerPoint Presentation</vt:lpstr>
      <vt:lpstr>Connectivity problem</vt:lpstr>
      <vt:lpstr>Depth-first exploration</vt:lpstr>
      <vt:lpstr>Depth-first exploration algorithm</vt:lpstr>
      <vt:lpstr>in Scala</vt:lpstr>
      <vt:lpstr>Execution</vt:lpstr>
      <vt:lpstr>Execution</vt:lpstr>
      <vt:lpstr>Execution</vt:lpstr>
      <vt:lpstr>Execution</vt:lpstr>
      <vt:lpstr>Execution</vt:lpstr>
      <vt:lpstr>Execution</vt:lpstr>
      <vt:lpstr>Execution</vt:lpstr>
      <vt:lpstr>Execution</vt:lpstr>
      <vt:lpstr>Execution</vt:lpstr>
      <vt:lpstr>Execution</vt:lpstr>
      <vt:lpstr>Depth first in practice: </vt:lpstr>
      <vt:lpstr>Finding all the connected components</vt:lpstr>
      <vt:lpstr>in Scala</vt:lpstr>
      <vt:lpstr>Path finding</vt:lpstr>
      <vt:lpstr>In Scala</vt:lpstr>
      <vt:lpstr>Embedded in another function</vt:lpstr>
      <vt:lpstr>Execution</vt:lpstr>
      <vt:lpstr>Properties of the algorithm </vt:lpstr>
    </vt:vector>
  </TitlesOfParts>
  <Company>CUI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CLMJ</dc:creator>
  <cp:lastModifiedBy>Gilles Falquet</cp:lastModifiedBy>
  <cp:revision>3058</cp:revision>
  <cp:lastPrinted>2020-11-15T22:34:38Z</cp:lastPrinted>
  <dcterms:created xsi:type="dcterms:W3CDTF">2010-02-25T19:15:51Z</dcterms:created>
  <dcterms:modified xsi:type="dcterms:W3CDTF">2023-06-20T14:11:49Z</dcterms:modified>
</cp:coreProperties>
</file>