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02" r:id="rId6"/>
    <p:sldId id="303" r:id="rId7"/>
    <p:sldId id="304" r:id="rId8"/>
    <p:sldId id="305" r:id="rId9"/>
    <p:sldId id="306" r:id="rId10"/>
    <p:sldId id="307" r:id="rId11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1"/>
    <p:restoredTop sz="96197"/>
  </p:normalViewPr>
  <p:slideViewPr>
    <p:cSldViewPr snapToGrid="0" snapToObjects="1">
      <p:cViewPr varScale="1">
        <p:scale>
          <a:sx n="103" d="100"/>
          <a:sy n="103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B2E1-145A-56B1-6075-E2BC2F19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5C0D1-4897-A883-0613-65761C409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8FA75-6B4C-FE66-5BF5-19A5061D1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1F7A9-BB14-DCB0-DD50-80E8DBD9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FB9C-2147-FBFF-EA14-B658AD5ED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6826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348F-9A12-68F3-E7F3-8306046E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02DCEA-27A3-5D34-5D44-8A69B765F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77BCA-BC6A-7AB6-6444-EAC10B2C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8E13F-BD4F-0344-E190-DE35223A1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E2634-8D51-A411-3CF1-E84F258D5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9406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FF492-BCFD-EBFC-68B7-45D3FE2C3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53FF5-DC0A-A7D9-52E0-453FC1E02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8DFAF-6DA5-ADCC-B274-EF115316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E8049-5533-840D-37B8-767AB7A1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1E4D5-D681-2A68-BA0F-49E25D877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0103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E521-6454-025E-2CD4-4EAB836E5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24217-7DFC-274D-B330-19D0A4915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CA91-0BF3-54E2-7C34-3DE27698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790B3-6943-A1C8-486E-1203E0354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489C6-FD13-0E14-4F40-0A1B7E75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8423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C938-F241-F769-5EDE-73F9E8C61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56DDC-39EF-5703-9421-803543E64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572A3-E459-0C57-A71A-E8D06592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F500-2099-CE4B-C57A-9DA25142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9006-B2CA-28C2-70F6-FD537F71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6741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4F3A0-31F7-0FD1-3FF5-B452C46B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2D095-D35A-D053-080C-89DAE98BD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B0FD0-5255-05B6-53DF-0C8EFFE34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9EB54-7F0E-2AFB-4556-03B5E393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59D6D-D63B-27D8-47D6-C39F3179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24CC5-21EF-ACA1-D4FC-FE8940D4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355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0975-767C-ADC0-0C6B-5638DCDFF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2FCC5-6638-189A-9522-AD4CC4724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41825-E8DB-DF7F-9D33-FB7175608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56466-5F98-D276-6C69-CC55EF11B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361B4-AFF5-4B1E-45FA-04054D87A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9B0F51-EA5A-43C0-B59A-E79E1B2EB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077274-4C2C-F17D-9E4D-328F58F1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DAACC-534F-FC95-CCD7-D77005B3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295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59C5-7220-C4C1-9771-F8FE162D4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044FC-8EC3-6A88-519F-1E483E31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E65E5-AC83-A1D7-100A-AEEAE7D0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8287E-0652-6220-69DF-4D4244A5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4598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D9AFE-2C93-14A8-E72A-34454627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A1731-BEEF-C650-8AA9-99011AD6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25C2D-9EFD-5A6D-A6EB-D68B164B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186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D045B-DAAE-D63A-AE13-8153F4C7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987E1-424C-11E1-23A3-27C465524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FD1FA-E9C2-152C-6F07-2170AE0B4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0857A-23EC-EFB2-8348-B84B510D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F10A5-E361-2ACA-81BC-562A587E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C0773-2603-45F2-2655-D3AE50E2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61564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9938-7FAD-22D1-6C31-157278DE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93558A-D588-129B-BBDE-F2DFC4DC3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9C577-5EE5-FE5F-D950-B3957D5D4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AEA2C-C1AD-D7B2-36A3-6FF277BA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FABA4-740E-5EF4-BB20-D14E2B484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84FC4-FCFD-1760-6451-69509B97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5627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B27311-7611-9038-A292-D946A99D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201CF-6C41-F5EE-7A1E-E3D0CFBA8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C543A-CA36-7A71-6B86-D5B34297C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D0EB-05BB-1D49-8946-18990655B097}" type="datetimeFigureOut">
              <a:rPr lang="en-CH" smtClean="0"/>
              <a:t>23.09.22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8A159-4337-75AB-1B2A-E6A4D8BF2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25D0E-7ACE-53F1-40F0-80945DF66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1E5E-29F9-B84C-A559-BF238E7CC3F6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8867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r2rml/" TargetMode="External"/><Relationship Id="rId2" Type="http://schemas.openxmlformats.org/officeDocument/2006/relationships/hyperlink" Target="https://www.w3.org/TR/rdb-direct-mapp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3330-609A-694E-9738-A1C4694C6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H" dirty="0"/>
              <a:t>Relational to RDF mapping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FB09DB-C2D5-C9C0-10B9-486064B5CB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1862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69C3-E156-CB44-AFF2-B92562E1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ED5AC-31FF-DC47-B423-CDA0CC56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Subject Map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&lt;#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PersonMapping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&gt; 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rr:subjectMap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rr:template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"http://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ex.com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/Person/{name}_{surname}";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rr:class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ex:Person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].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b="1" dirty="0"/>
              <a:t>Predicate object map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&lt;#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PersonMapping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&gt; 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rr:predicateObjectMap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rr:predicate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ex:name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rr:objectMap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rml:reference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"name" ]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]. </a:t>
            </a: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E2524-50D6-9D44-B938-5E33B00C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B3058-455E-AB44-8BB7-2E4BA8AF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Publishing Data on the Semantic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A50C7-8865-D24C-BDE4-E63E83B7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307A-E305-7F0A-4545-A25D987B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Mapping Relational Data to RDF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D6565-83DA-B5D0-DCD1-C14569239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RDB direct mapping: </a:t>
            </a:r>
            <a:r>
              <a:rPr lang="en-GB" dirty="0">
                <a:hlinkClick r:id="rId2"/>
              </a:rPr>
              <a:t>https://www.w3.org/TR/rdb-direct-mapping/</a:t>
            </a:r>
            <a:endParaRPr lang="en-GB" dirty="0"/>
          </a:p>
          <a:p>
            <a:r>
              <a:rPr lang="en-GB" dirty="0"/>
              <a:t>Customized mapping: </a:t>
            </a:r>
            <a:r>
              <a:rPr lang="en-GB" dirty="0">
                <a:hlinkClick r:id="rId3"/>
              </a:rPr>
              <a:t>https://www.w3.org/TR/r2rml/</a:t>
            </a:r>
            <a:r>
              <a:rPr lang="en-GB" dirty="0"/>
              <a:t>  </a:t>
            </a:r>
          </a:p>
          <a:p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B841-10D8-95ED-A2C8-06D56605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C31-B947-9CB5-380D-1AC50392E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C87FD-4160-0309-B132-6DBD094BF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90DB-1270-0ED3-10D3-97D441C9F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341"/>
          </a:xfrm>
        </p:spPr>
        <p:txBody>
          <a:bodyPr>
            <a:normAutofit fontScale="90000"/>
          </a:bodyPr>
          <a:lstStyle/>
          <a:p>
            <a:r>
              <a:rPr lang="en-CH" dirty="0"/>
              <a:t>Direct mapping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7CCDE-AF07-2F43-752D-6DBEA6AB8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97" y="1243603"/>
            <a:ext cx="4466705" cy="4881600"/>
          </a:xfrm>
        </p:spPr>
        <p:txBody>
          <a:bodyPr/>
          <a:lstStyle/>
          <a:p>
            <a:pPr marL="0" indent="0">
              <a:buNone/>
            </a:pPr>
            <a:r>
              <a:rPr lang="en-CH" dirty="0"/>
              <a:t>table row ⟼ row graph</a:t>
            </a:r>
          </a:p>
          <a:p>
            <a:pPr marL="781031" lvl="1" indent="-380990"/>
            <a:r>
              <a:rPr lang="en-CH" dirty="0">
                <a:solidFill>
                  <a:srgbClr val="FF0000"/>
                </a:solidFill>
              </a:rPr>
              <a:t>row type triple</a:t>
            </a:r>
          </a:p>
          <a:p>
            <a:pPr marL="781031" lvl="1" indent="-380990"/>
            <a:r>
              <a:rPr lang="en-CH" dirty="0">
                <a:solidFill>
                  <a:srgbClr val="00B050"/>
                </a:solidFill>
              </a:rPr>
              <a:t>literal triple for each non NULL column </a:t>
            </a:r>
          </a:p>
          <a:p>
            <a:pPr marL="781031" lvl="1" indent="-380990"/>
            <a:r>
              <a:rPr lang="en-CH" dirty="0">
                <a:solidFill>
                  <a:srgbClr val="0070C0"/>
                </a:solidFill>
              </a:rPr>
              <a:t>reference triples for the non NULL foreign key columns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FFB0C-9F28-7BDF-C876-D0029A38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79781-C36C-82F4-57E5-89C83EAF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8D5A-D00D-FD26-DF88-443EB9920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02B1BD-196F-EA4E-6A9B-0271BBBAE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751" y="1005466"/>
            <a:ext cx="4252268" cy="15108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1E83FE-A4A3-A666-A4BD-5A4650D3F1E4}"/>
              </a:ext>
            </a:extLst>
          </p:cNvPr>
          <p:cNvSpPr txBox="1"/>
          <p:nvPr/>
        </p:nvSpPr>
        <p:spPr>
          <a:xfrm>
            <a:off x="5887516" y="2766932"/>
            <a:ext cx="606190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@base &lt;http://</a:t>
            </a:r>
            <a:r>
              <a:rPr lang="en-GB" sz="1600" dirty="0" err="1"/>
              <a:t>foo.example</a:t>
            </a:r>
            <a:r>
              <a:rPr lang="en-GB" sz="1600" dirty="0"/>
              <a:t>/DB/&gt; . </a:t>
            </a:r>
          </a:p>
          <a:p>
            <a:r>
              <a:rPr lang="en-GB" sz="1600" dirty="0"/>
              <a:t>@prefix </a:t>
            </a:r>
            <a:r>
              <a:rPr lang="en-GB" sz="1600" dirty="0" err="1"/>
              <a:t>xsd</a:t>
            </a:r>
            <a:r>
              <a:rPr lang="en-GB" sz="1600" dirty="0"/>
              <a:t>: &lt;http://www.w3.org/2001/</a:t>
            </a:r>
            <a:r>
              <a:rPr lang="en-GB" sz="1600" dirty="0" err="1"/>
              <a:t>XMLSchema</a:t>
            </a:r>
            <a:r>
              <a:rPr lang="en-GB" sz="1600" dirty="0"/>
              <a:t>#&gt; . </a:t>
            </a:r>
            <a:r>
              <a:rPr lang="en-GB" sz="1600" dirty="0">
                <a:solidFill>
                  <a:srgbClr val="FF0000"/>
                </a:solidFill>
              </a:rPr>
              <a:t>&lt;People/ID=7&gt; </a:t>
            </a:r>
            <a:r>
              <a:rPr lang="en-GB" sz="1600" dirty="0" err="1">
                <a:solidFill>
                  <a:srgbClr val="FF0000"/>
                </a:solidFill>
              </a:rPr>
              <a:t>rdf:type</a:t>
            </a:r>
            <a:r>
              <a:rPr lang="en-GB" sz="1600" dirty="0">
                <a:solidFill>
                  <a:srgbClr val="FF0000"/>
                </a:solidFill>
              </a:rPr>
              <a:t> &lt;People&gt; .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&lt;People/ID=7&gt; &lt;</a:t>
            </a:r>
            <a:r>
              <a:rPr lang="en-GB" sz="1600" dirty="0" err="1">
                <a:solidFill>
                  <a:srgbClr val="00B050"/>
                </a:solidFill>
              </a:rPr>
              <a:t>People#ID</a:t>
            </a:r>
            <a:r>
              <a:rPr lang="en-GB" sz="1600" dirty="0">
                <a:solidFill>
                  <a:srgbClr val="00B050"/>
                </a:solidFill>
              </a:rPr>
              <a:t>&gt; 7 .</a:t>
            </a:r>
            <a:r>
              <a:rPr lang="en-GB" sz="1600" dirty="0"/>
              <a:t>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&lt;People/ID=7&gt; &lt;</a:t>
            </a:r>
            <a:r>
              <a:rPr lang="en-GB" sz="1600" dirty="0" err="1">
                <a:solidFill>
                  <a:srgbClr val="00B050"/>
                </a:solidFill>
              </a:rPr>
              <a:t>People#fname</a:t>
            </a:r>
            <a:r>
              <a:rPr lang="en-GB" sz="1600" dirty="0">
                <a:solidFill>
                  <a:srgbClr val="00B050"/>
                </a:solidFill>
              </a:rPr>
              <a:t>&gt; "Bob" .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&lt;People/ID=7&gt; &lt;</a:t>
            </a:r>
            <a:r>
              <a:rPr lang="en-GB" sz="1600" dirty="0" err="1">
                <a:solidFill>
                  <a:srgbClr val="00B050"/>
                </a:solidFill>
              </a:rPr>
              <a:t>People#addr</a:t>
            </a:r>
            <a:r>
              <a:rPr lang="en-GB" sz="1600" dirty="0">
                <a:solidFill>
                  <a:srgbClr val="00B050"/>
                </a:solidFill>
              </a:rPr>
              <a:t>&gt; 18 . </a:t>
            </a:r>
          </a:p>
          <a:p>
            <a:r>
              <a:rPr lang="en-GB" sz="1600" dirty="0">
                <a:solidFill>
                  <a:srgbClr val="0070C0"/>
                </a:solidFill>
              </a:rPr>
              <a:t>&lt;People/ID=7&gt; &lt;</a:t>
            </a:r>
            <a:r>
              <a:rPr lang="en-GB" sz="1600" dirty="0" err="1">
                <a:solidFill>
                  <a:srgbClr val="0070C0"/>
                </a:solidFill>
              </a:rPr>
              <a:t>People#ref-addr</a:t>
            </a:r>
            <a:r>
              <a:rPr lang="en-GB" sz="1600" dirty="0">
                <a:solidFill>
                  <a:srgbClr val="0070C0"/>
                </a:solidFill>
              </a:rPr>
              <a:t>&gt; &lt;Addresses/ID=18&gt; .</a:t>
            </a:r>
          </a:p>
          <a:p>
            <a:r>
              <a:rPr lang="en-GB" sz="1600" dirty="0">
                <a:solidFill>
                  <a:srgbClr val="FF0000"/>
                </a:solidFill>
              </a:rPr>
              <a:t> &lt;People/ID=8&gt; </a:t>
            </a:r>
            <a:r>
              <a:rPr lang="en-GB" sz="1600" dirty="0" err="1">
                <a:solidFill>
                  <a:srgbClr val="FF0000"/>
                </a:solidFill>
              </a:rPr>
              <a:t>rdf:type</a:t>
            </a:r>
            <a:r>
              <a:rPr lang="en-GB" sz="1600" dirty="0">
                <a:solidFill>
                  <a:srgbClr val="FF0000"/>
                </a:solidFill>
              </a:rPr>
              <a:t> &lt;People&gt; .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&lt;People/ID=8&gt; &lt;</a:t>
            </a:r>
            <a:r>
              <a:rPr lang="en-GB" sz="1600" dirty="0" err="1">
                <a:solidFill>
                  <a:srgbClr val="00B050"/>
                </a:solidFill>
              </a:rPr>
              <a:t>People#ID</a:t>
            </a:r>
            <a:r>
              <a:rPr lang="en-GB" sz="1600" dirty="0">
                <a:solidFill>
                  <a:srgbClr val="00B050"/>
                </a:solidFill>
              </a:rPr>
              <a:t>&gt; 8 .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&lt;People/ID=8&gt; &lt;</a:t>
            </a:r>
            <a:r>
              <a:rPr lang="en-GB" sz="1600" dirty="0" err="1">
                <a:solidFill>
                  <a:srgbClr val="00B050"/>
                </a:solidFill>
              </a:rPr>
              <a:t>People#fname</a:t>
            </a:r>
            <a:r>
              <a:rPr lang="en-GB" sz="1600" dirty="0">
                <a:solidFill>
                  <a:srgbClr val="00B050"/>
                </a:solidFill>
              </a:rPr>
              <a:t>&gt; "Sue" .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&lt;Addresses/ID=18&gt; </a:t>
            </a:r>
            <a:r>
              <a:rPr lang="en-GB" sz="1600" dirty="0" err="1">
                <a:solidFill>
                  <a:srgbClr val="FF0000"/>
                </a:solidFill>
              </a:rPr>
              <a:t>rdf:type</a:t>
            </a:r>
            <a:r>
              <a:rPr lang="en-GB" sz="1600" dirty="0">
                <a:solidFill>
                  <a:srgbClr val="FF0000"/>
                </a:solidFill>
              </a:rPr>
              <a:t> &lt;Addresses&gt; .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&lt;Addresses/ID=18&gt; &lt;</a:t>
            </a:r>
            <a:r>
              <a:rPr lang="en-GB" sz="1600" dirty="0" err="1">
                <a:solidFill>
                  <a:srgbClr val="00B050"/>
                </a:solidFill>
              </a:rPr>
              <a:t>Addresses#ID</a:t>
            </a:r>
            <a:r>
              <a:rPr lang="en-GB" sz="1600" dirty="0">
                <a:solidFill>
                  <a:srgbClr val="00B050"/>
                </a:solidFill>
              </a:rPr>
              <a:t>&gt; 18 . </a:t>
            </a:r>
          </a:p>
          <a:p>
            <a:r>
              <a:rPr lang="en-GB" sz="1600" dirty="0">
                <a:solidFill>
                  <a:srgbClr val="00B050"/>
                </a:solidFill>
              </a:rPr>
              <a:t>&lt;Addresses/ID=18&gt; &lt;</a:t>
            </a:r>
            <a:r>
              <a:rPr lang="en-GB" sz="1600" dirty="0" err="1">
                <a:solidFill>
                  <a:srgbClr val="00B050"/>
                </a:solidFill>
              </a:rPr>
              <a:t>Addresses#city</a:t>
            </a:r>
            <a:r>
              <a:rPr lang="en-GB" sz="1600" dirty="0">
                <a:solidFill>
                  <a:srgbClr val="00B050"/>
                </a:solidFill>
              </a:rPr>
              <a:t>&gt; "Cambridge" . &lt;Addresses/ID=18&gt; &lt;</a:t>
            </a:r>
            <a:r>
              <a:rPr lang="en-GB" sz="1600" dirty="0" err="1">
                <a:solidFill>
                  <a:srgbClr val="00B050"/>
                </a:solidFill>
              </a:rPr>
              <a:t>Addresses#state</a:t>
            </a:r>
            <a:r>
              <a:rPr lang="en-GB" sz="1600" dirty="0">
                <a:solidFill>
                  <a:srgbClr val="00B050"/>
                </a:solidFill>
              </a:rPr>
              <a:t>&gt; "MA" .</a:t>
            </a:r>
          </a:p>
          <a:p>
            <a:endParaRPr lang="en-CH" sz="1600" dirty="0"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DC73-6596-6D05-53EB-DBA15DD7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IRI generation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CB46DD-A4E1-CA59-174E-CB4D295B9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CH" dirty="0"/>
                  <a:t>table row with primary key column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H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CH" dirty="0"/>
                  <a:t> and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H" i="1">
                        <a:latin typeface="Cambria Math" panose="02040503050406030204" pitchFamily="18" charset="0"/>
                      </a:rPr>
                      <m:t>,…</m:t>
                    </m:r>
                    <m:r>
                      <a:rPr lang="fr-CH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CH" dirty="0"/>
                  <a:t> → node id IRI</a:t>
                </a:r>
              </a:p>
              <a:p>
                <a:endParaRPr lang="en-CH" dirty="0"/>
              </a:p>
              <a:p>
                <a:pPr marL="0" indent="0" algn="ctr">
                  <a:buNone/>
                </a:pPr>
                <a:r>
                  <a:rPr lang="en-CH" dirty="0"/>
                  <a:t>&lt;table-name/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H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H" i="1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CH" dirty="0"/>
                  <a:t>&gt;</a:t>
                </a:r>
              </a:p>
              <a:p>
                <a:pPr marL="0" indent="0" algn="ctr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column name → literal property IRI</a:t>
                </a:r>
              </a:p>
              <a:p>
                <a:pPr marL="0" indent="0" algn="ctr">
                  <a:buNone/>
                </a:pPr>
                <a:endParaRPr lang="en-CH" dirty="0"/>
              </a:p>
              <a:p>
                <a:pPr marL="0" indent="0" algn="ctr">
                  <a:buNone/>
                </a:pPr>
                <a:r>
                  <a:rPr lang="en-CH" dirty="0"/>
                  <a:t>&lt;table-name&gt;#&lt;column-name&gt;</a:t>
                </a:r>
              </a:p>
              <a:p>
                <a:pPr marL="0" indent="0" algn="ctr">
                  <a:buNone/>
                </a:pPr>
                <a:endParaRPr lang="en-CH" dirty="0"/>
              </a:p>
              <a:p>
                <a:pPr marL="0" indent="0">
                  <a:buNone/>
                </a:pPr>
                <a:r>
                  <a:rPr lang="en-CH" dirty="0"/>
                  <a:t>foreign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CH" i="1">
                        <a:latin typeface="Cambria Math" panose="02040503050406030204" pitchFamily="18" charset="0"/>
                      </a:rPr>
                      <m:t>,…</m:t>
                    </m:r>
                    <m:r>
                      <a:rPr lang="fr-CH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CH" dirty="0"/>
                  <a:t> → reference property IRI</a:t>
                </a:r>
              </a:p>
              <a:p>
                <a:pPr marL="0" indent="0" algn="ctr">
                  <a:buNone/>
                </a:pPr>
                <a:endParaRPr lang="en-CH" dirty="0"/>
              </a:p>
              <a:p>
                <a:pPr marL="0" indent="0" algn="ctr">
                  <a:buNone/>
                </a:pPr>
                <a:r>
                  <a:rPr lang="en-CH" dirty="0"/>
                  <a:t>&lt;table-name&gt;#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CH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CH" dirty="0"/>
                  <a:t>;…;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CH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CH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CH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CB46DD-A4E1-CA59-174E-CB4D295B9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3198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2AAAB-0A5A-6F05-00D7-9DFC1815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9B934-0379-25CE-B292-281CA933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RDF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5827F-5FBA-2C8F-BFCB-44FFBF60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3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08F59-08A5-2E44-A433-1E68671B7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R2RML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8F12C-922B-4F47-81E9-336F18E2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6CA83-18A1-D04C-8870-AB36EB77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Publishing Data on the Semantic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4BEB9-A186-7F4F-A8F2-9219B52DB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 descr="UML overview diagram of R2RML">
            <a:extLst>
              <a:ext uri="{FF2B5EF4-FFF2-40B4-BE49-F238E27FC236}">
                <a16:creationId xmlns:a16="http://schemas.microsoft.com/office/drawing/2014/main" id="{9DFB4297-030A-E447-BA87-6344C1434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42" y="1528234"/>
            <a:ext cx="6563917" cy="418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43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87F91-38BC-7842-8DEB-CA053BF8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A2F09-7C85-0445-B272-A9DF2B29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Publishing Data on the Semantic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4D000-761B-D540-9A5A-EFB2712E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A7B3-D7F1-254B-9A2E-2EAC2301D6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997" y="1971981"/>
            <a:ext cx="10260803" cy="406131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@prefix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: &lt;http://www.w3.org/ns/r2rml#&gt;. 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@prefix ex: &lt;http://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example.com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/ns#&gt;. 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&lt;#TriplesMap1&gt;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rr:logicalTable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rr:tableName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"EMP" ];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rr:subjectMap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rr:template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"http://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data.example.com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/employee/{EMPNO}";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rr:class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ex:Employee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];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rr:predicateObjectMap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rr:predicate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ex:name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rr:objectMap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rr:column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"ENAME" ];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].</a:t>
            </a: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2CFBF2F-4B0E-DE4E-BACD-20D0E9CA41FD}"/>
              </a:ext>
            </a:extLst>
          </p:cNvPr>
          <p:cNvGraphicFramePr>
            <a:graphicFrameLocks noGrp="1"/>
          </p:cNvGraphicFramePr>
          <p:nvPr/>
        </p:nvGraphicFramePr>
        <p:xfrm>
          <a:off x="4429759" y="140165"/>
          <a:ext cx="7572588" cy="15087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93147">
                  <a:extLst>
                    <a:ext uri="{9D8B030D-6E8A-4147-A177-3AD203B41FA5}">
                      <a16:colId xmlns:a16="http://schemas.microsoft.com/office/drawing/2014/main" val="1295703148"/>
                    </a:ext>
                  </a:extLst>
                </a:gridCol>
                <a:gridCol w="1893147">
                  <a:extLst>
                    <a:ext uri="{9D8B030D-6E8A-4147-A177-3AD203B41FA5}">
                      <a16:colId xmlns:a16="http://schemas.microsoft.com/office/drawing/2014/main" val="172606051"/>
                    </a:ext>
                  </a:extLst>
                </a:gridCol>
                <a:gridCol w="1893147">
                  <a:extLst>
                    <a:ext uri="{9D8B030D-6E8A-4147-A177-3AD203B41FA5}">
                      <a16:colId xmlns:a16="http://schemas.microsoft.com/office/drawing/2014/main" val="2975918329"/>
                    </a:ext>
                  </a:extLst>
                </a:gridCol>
                <a:gridCol w="1893147">
                  <a:extLst>
                    <a:ext uri="{9D8B030D-6E8A-4147-A177-3AD203B41FA5}">
                      <a16:colId xmlns:a16="http://schemas.microsoft.com/office/drawing/2014/main" val="2436700091"/>
                    </a:ext>
                  </a:extLst>
                </a:gridCol>
              </a:tblGrid>
              <a:tr h="345440">
                <a:tc gridSpan="4"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EMP</a:t>
                      </a: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293168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GB" sz="1500" dirty="0"/>
                        <a:t>EMPNO INTEGER PRIMARY KEY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ENAME VARCHAR(100)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JOB VARCHAR(20)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DEPTNO INTEGER REFERENCES DEPT (DEPTNO)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93640229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en-CH" sz="1500"/>
                        <a:t>7369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SMITH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CLERK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CH" sz="1500" dirty="0"/>
                        <a:t>10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51032918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79F2093-4B72-814E-A2BF-22F08D108F35}"/>
              </a:ext>
            </a:extLst>
          </p:cNvPr>
          <p:cNvSpPr txBox="1"/>
          <p:nvPr/>
        </p:nvSpPr>
        <p:spPr>
          <a:xfrm>
            <a:off x="4952103" y="5617177"/>
            <a:ext cx="65279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&lt;http://</a:t>
            </a:r>
            <a:r>
              <a:rPr lang="en-GB" sz="1600" dirty="0" err="1"/>
              <a:t>data.example.com</a:t>
            </a:r>
            <a:r>
              <a:rPr lang="en-GB" sz="1600" dirty="0"/>
              <a:t>/employee/7369&gt; </a:t>
            </a:r>
            <a:r>
              <a:rPr lang="en-GB" sz="1600" dirty="0" err="1"/>
              <a:t>rdf:type</a:t>
            </a:r>
            <a:r>
              <a:rPr lang="en-GB" sz="1600" dirty="0"/>
              <a:t> </a:t>
            </a:r>
            <a:r>
              <a:rPr lang="en-GB" sz="1600" dirty="0" err="1"/>
              <a:t>ex:Employee</a:t>
            </a:r>
            <a:r>
              <a:rPr lang="en-GB" sz="1600" dirty="0"/>
              <a:t>. &lt;http://</a:t>
            </a:r>
            <a:r>
              <a:rPr lang="en-GB" sz="1600" dirty="0" err="1"/>
              <a:t>data.example.com</a:t>
            </a:r>
            <a:r>
              <a:rPr lang="en-GB" sz="1600" dirty="0"/>
              <a:t>/employee/7369&gt; </a:t>
            </a:r>
            <a:r>
              <a:rPr lang="en-GB" sz="1600" dirty="0" err="1"/>
              <a:t>ex:name</a:t>
            </a:r>
            <a:r>
              <a:rPr lang="en-GB" sz="1600" dirty="0"/>
              <a:t> "SMITH".</a:t>
            </a:r>
            <a:endParaRPr lang="en-CH" sz="1600" dirty="0"/>
          </a:p>
        </p:txBody>
      </p:sp>
    </p:spTree>
    <p:extLst>
      <p:ext uri="{BB962C8B-B14F-4D97-AF65-F5344CB8AC3E}">
        <p14:creationId xmlns:p14="http://schemas.microsoft.com/office/powerpoint/2010/main" val="71743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6B0BC-6EF9-8947-8DE0-25A5EC1E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A7B3-D7F1-254B-9A2E-2EAC2301D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7999"/>
            <a:ext cx="10972800" cy="3952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&lt;#TriplesMap1&gt; 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rr:predicateObjectMap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rr:predicate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ex:department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;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rr:objectMap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rr:parentTriplesMap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&lt;#TriplesMap2&gt;;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rr:joinCondition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rr:child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"DEPTNO";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   </a:t>
            </a:r>
            <a:r>
              <a:rPr lang="en-GB" sz="1867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rr:parent</a:t>
            </a: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"DEPTNO";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 ];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];</a:t>
            </a:r>
          </a:p>
          <a:p>
            <a:pPr marL="0" indent="0">
              <a:buNone/>
            </a:pPr>
            <a:r>
              <a:rPr lang="en-GB" sz="1867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].</a:t>
            </a:r>
            <a:endParaRPr lang="en-CH" sz="1867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87F91-38BC-7842-8DEB-CA053BF8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A2F09-7C85-0445-B272-A9DF2B29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Publishing Data on the Semantic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4D000-761B-D540-9A5A-EFB2712E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2CFBF2F-4B0E-DE4E-BACD-20D0E9CA41FD}"/>
              </a:ext>
            </a:extLst>
          </p:cNvPr>
          <p:cNvGraphicFramePr>
            <a:graphicFrameLocks noGrp="1"/>
          </p:cNvGraphicFramePr>
          <p:nvPr/>
        </p:nvGraphicFramePr>
        <p:xfrm>
          <a:off x="4429759" y="140165"/>
          <a:ext cx="7572588" cy="15087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93147">
                  <a:extLst>
                    <a:ext uri="{9D8B030D-6E8A-4147-A177-3AD203B41FA5}">
                      <a16:colId xmlns:a16="http://schemas.microsoft.com/office/drawing/2014/main" val="1295703148"/>
                    </a:ext>
                  </a:extLst>
                </a:gridCol>
                <a:gridCol w="1893147">
                  <a:extLst>
                    <a:ext uri="{9D8B030D-6E8A-4147-A177-3AD203B41FA5}">
                      <a16:colId xmlns:a16="http://schemas.microsoft.com/office/drawing/2014/main" val="172606051"/>
                    </a:ext>
                  </a:extLst>
                </a:gridCol>
                <a:gridCol w="1893147">
                  <a:extLst>
                    <a:ext uri="{9D8B030D-6E8A-4147-A177-3AD203B41FA5}">
                      <a16:colId xmlns:a16="http://schemas.microsoft.com/office/drawing/2014/main" val="2975918329"/>
                    </a:ext>
                  </a:extLst>
                </a:gridCol>
                <a:gridCol w="1893147">
                  <a:extLst>
                    <a:ext uri="{9D8B030D-6E8A-4147-A177-3AD203B41FA5}">
                      <a16:colId xmlns:a16="http://schemas.microsoft.com/office/drawing/2014/main" val="2436700091"/>
                    </a:ext>
                  </a:extLst>
                </a:gridCol>
              </a:tblGrid>
              <a:tr h="345440">
                <a:tc gridSpan="4"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tx1"/>
                          </a:solidFill>
                        </a:rPr>
                        <a:t>EMP</a:t>
                      </a: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293168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GB" sz="1500" dirty="0"/>
                        <a:t>EMPNO INTEGER PRIMARY KEY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ENAME VARCHAR(100)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JOB VARCHAR(20)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DEPTNO INTEGER REFERENCES DEPT (DEPTNO)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936402298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en-CH" sz="1500"/>
                        <a:t>7369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/>
                        <a:t>SMITH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500" dirty="0"/>
                        <a:t>CLERK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CH" sz="1500" dirty="0"/>
                        <a:t>10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51032918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79F2093-4B72-814E-A2BF-22F08D108F35}"/>
              </a:ext>
            </a:extLst>
          </p:cNvPr>
          <p:cNvSpPr txBox="1"/>
          <p:nvPr/>
        </p:nvSpPr>
        <p:spPr>
          <a:xfrm>
            <a:off x="2617695" y="5617178"/>
            <a:ext cx="938465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&lt;http://</a:t>
            </a:r>
            <a:r>
              <a:rPr lang="en-GB" sz="1600" dirty="0" err="1"/>
              <a:t>data.example.com</a:t>
            </a:r>
            <a:r>
              <a:rPr lang="en-GB" sz="1600" dirty="0"/>
              <a:t>/employee/7369&gt; </a:t>
            </a:r>
            <a:r>
              <a:rPr lang="en-GB" sz="1600" dirty="0" err="1"/>
              <a:t>ex:department</a:t>
            </a:r>
            <a:r>
              <a:rPr lang="en-GB" sz="1600" dirty="0"/>
              <a:t> &lt;http://</a:t>
            </a:r>
            <a:r>
              <a:rPr lang="en-GB" sz="1600" dirty="0" err="1"/>
              <a:t>data.example.com</a:t>
            </a:r>
            <a:r>
              <a:rPr lang="en-GB" sz="1600" dirty="0"/>
              <a:t>/department/10&gt;.</a:t>
            </a:r>
            <a:endParaRPr lang="en-CH" sz="1600" dirty="0"/>
          </a:p>
        </p:txBody>
      </p:sp>
    </p:spTree>
    <p:extLst>
      <p:ext uri="{BB962C8B-B14F-4D97-AF65-F5344CB8AC3E}">
        <p14:creationId xmlns:p14="http://schemas.microsoft.com/office/powerpoint/2010/main" val="152195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C629-D0D6-884E-B533-1FBAC88B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077898"/>
          </a:xfrm>
        </p:spPr>
        <p:txBody>
          <a:bodyPr/>
          <a:lstStyle/>
          <a:p>
            <a:r>
              <a:rPr lang="en-CH" dirty="0"/>
              <a:t>RML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716C4-7021-B64C-BB7F-52B606C47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150" y="1210803"/>
            <a:ext cx="10650071" cy="365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H" dirty="0"/>
              <a:t>Sources can be anything (relational, JSON, XML, 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0C9EA-E71A-374B-959B-9C247F80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9BC87-0861-6344-AE3B-4C3C7411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Publishing Data on the Semantic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41A3D-9B4B-DF44-A4B4-0CA2CDA3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8</a:t>
            </a:fld>
            <a:endParaRPr lang="en-US"/>
          </a:p>
        </p:txBody>
      </p:sp>
      <p:pic>
        <p:nvPicPr>
          <p:cNvPr id="6146" name="Picture 2" descr="RML Vs R2RML">
            <a:extLst>
              <a:ext uri="{FF2B5EF4-FFF2-40B4-BE49-F238E27FC236}">
                <a16:creationId xmlns:a16="http://schemas.microsoft.com/office/drawing/2014/main" id="{F5747F58-6E90-804B-ADC8-E43E9D96A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028" y="1801827"/>
            <a:ext cx="7021731" cy="462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8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69C3-E156-CB44-AFF2-B92562E1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ED5AC-31FF-DC47-B423-CDA0CC56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RML Logical Source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&lt;#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PersonMapping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rml:logicalSource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[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rml:source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People.json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";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rml:referenceFormulation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ql:JSONPath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;</a:t>
            </a:r>
          </a:p>
          <a:p>
            <a:pPr marL="0" indent="0">
              <a:buNone/>
            </a:pP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       </a:t>
            </a:r>
            <a:r>
              <a:rPr lang="en-GB" dirty="0" err="1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rml:iterator</a:t>
            </a:r>
            <a:r>
              <a:rPr lang="en-GB" dirty="0">
                <a:latin typeface="CMU Typewriter Text" panose="02000609000000000000" pitchFamily="49" charset="0"/>
                <a:ea typeface="CMU Typewriter Text" panose="02000609000000000000" pitchFamily="49" charset="0"/>
                <a:cs typeface="CMU Typewriter Text" panose="02000609000000000000" pitchFamily="49" charset="0"/>
              </a:rPr>
              <a:t> "$.[*].Person" ].</a:t>
            </a:r>
            <a:endParaRPr lang="en-CH" dirty="0"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E2524-50D6-9D44-B938-5E33B00C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Université de Genève - G. Falquet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B3058-455E-AB44-8BB7-2E4BA8AF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Publishing Data on the Semantic Web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A50C7-8865-D24C-BDE4-E63E83B7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69ED5-8993-1341-80BA-61547B2BEE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5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843</Words>
  <Application>Microsoft Macintosh PowerPoint</Application>
  <PresentationFormat>Widescreen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CMU Sans Serif</vt:lpstr>
      <vt:lpstr>CMU Typewriter Text</vt:lpstr>
      <vt:lpstr>Office Theme</vt:lpstr>
      <vt:lpstr>Relational to RDF mapping</vt:lpstr>
      <vt:lpstr>Mapping Relational Data to RDF</vt:lpstr>
      <vt:lpstr>Direct mapping principle</vt:lpstr>
      <vt:lpstr>IRI generation</vt:lpstr>
      <vt:lpstr>R2RML</vt:lpstr>
      <vt:lpstr>PowerPoint Presentation</vt:lpstr>
      <vt:lpstr>PowerPoint Presentation</vt:lpstr>
      <vt:lpstr>RML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to RDF mapping</dc:title>
  <dc:creator>Gilles Falquet</dc:creator>
  <cp:lastModifiedBy>Gilles Falquet</cp:lastModifiedBy>
  <cp:revision>2</cp:revision>
  <dcterms:created xsi:type="dcterms:W3CDTF">2022-09-23T08:39:35Z</dcterms:created>
  <dcterms:modified xsi:type="dcterms:W3CDTF">2022-09-23T09:32:47Z</dcterms:modified>
</cp:coreProperties>
</file>